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437156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Char char="●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●"/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●"/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emp/ep_table_103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yorkfed.org/research/college-labor-market/college-labor-market_compare-major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dvice.careerbuilder.com/posts/best-paying-jobs-for-workers-with-high-school-diploma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wardcc.edu/admissions-aid/pay-for-college/tuition-rate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admissions.umd.edu/finance/costs.php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wsj.com/economics/2015/05/08/congratulations-class-of-2015-youre-the-most-indebted-ever-for-now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aid.ed.gov/sa/repay-loans/understand#how-much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ed.gov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Vns_ipSnUw&amp;feature=youtu.b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yorkfed.org/research/college-labor-market/college-labor-market_compare-majors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llr.state.md.us/labor/appr/apprjobseeker.pdf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llegerealitycheck.com/en/concepts/graduation-rat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xplorehealthcareers.org/en/Field/1/Allied_Health_Profession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careerprofiles.info/fastest-growing-allied-health-careers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erbuilder.com/share/aboutus/pressreleasesdetail.aspx?sd=11/14/2013&amp;siteid=cbpr&amp;sc_cmp1=cb_pr790_&amp;id=pr790&amp;ed=12/31/2013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CLASS OF 2018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Post High School Planning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b="1"/>
              <a:t>What is the fastest growing career in the US?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242650" y="1175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Occupational Therapy Assistant</a:t>
            </a: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Wind Turbine Service Technician</a:t>
            </a: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Physical Therapist Assistant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Home health Aides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Nurse Practitioners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FFFFFF"/>
                </a:solidFill>
                <a:hlinkClick r:id="rId3"/>
              </a:rPr>
              <a:t>http://www.bls.gov/emp/ep_table_103.htm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solidFill>
                  <a:srgbClr val="FFFFFF"/>
                </a:solidFill>
              </a:rPr>
              <a:t>Why is this important to investigate?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solidFill>
                  <a:srgbClr val="FFFFFF"/>
                </a:solidFill>
              </a:rPr>
              <a:t>What are some careers that are declining?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096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/>
              <a:t>THE HIGHEST PAYING JOB ONCE A PERSON IS MID CAREER IS: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Chemical Engineer</a:t>
            </a: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Pharmacist</a:t>
            </a: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Nurse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Teacher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FFFFFF"/>
                </a:solidFill>
                <a:hlinkClick r:id="rId3"/>
              </a:rPr>
              <a:t>https://www.newyorkfed.org/research/college-labor-market/college-labor-market_compare-majors.html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Discussion:  Upward mobility and salary advancement are key issues when exploring a career.</a:t>
            </a:r>
          </a:p>
          <a:p>
            <a:pPr marL="45720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223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>
                <a:solidFill>
                  <a:srgbClr val="FFFFFF"/>
                </a:solidFill>
              </a:rPr>
              <a:t>WHAT IS THE BEST PAYING CAREER FOR THOSE WITH A HIGH SCHOOL DIPLOMA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lphaLcPeriod"/>
            </a:pPr>
            <a:r>
              <a:rPr lang="en">
                <a:solidFill>
                  <a:srgbClr val="FFFFFF"/>
                </a:solidFill>
              </a:rPr>
              <a:t>Real Estate Broker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lphaLcPeriod"/>
            </a:pPr>
            <a:r>
              <a:rPr lang="en">
                <a:solidFill>
                  <a:srgbClr val="FFFFFF"/>
                </a:solidFill>
              </a:rPr>
              <a:t>Transportation, Storage and Distribution Manager 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lphaLcPeriod"/>
            </a:pPr>
            <a:r>
              <a:rPr lang="en">
                <a:solidFill>
                  <a:srgbClr val="FFFFFF"/>
                </a:solidFill>
              </a:rPr>
              <a:t>Software Engineer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lphaLcPeriod"/>
            </a:pPr>
            <a:r>
              <a:rPr lang="en">
                <a:solidFill>
                  <a:srgbClr val="FFFFFF"/>
                </a:solidFill>
              </a:rPr>
              <a:t>Elevator Installers and Repair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http://advice.careerbuilder.com/posts/best-paying-jobs-for-workers-with-high-school-diplomas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FINANCIAL AID INFORMATION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 b="1"/>
              <a:t>HOW MUCH DOES IT COST TO ATTEND HCC FOR 2 YEARS AND THEN TRANSFER TO UMD FOR 2 YEARS?   WE ARE LOOKING FOR TOTAL COST OVER 4 YEARS.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$25000</a:t>
            </a: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$32000</a:t>
            </a: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$80000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$60000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http://www.howardcc.edu/admissions-aid/pay-for-college/tuition-rates/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http://www.admissions.umd.edu/finance/costs.php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/>
              <a:t>WHAT IS AVERAGE STUDENT LOAN FOR THE COLLEGE GRADUATING CLASS OF 2015?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	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$8,000</a:t>
            </a: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$20000</a:t>
            </a: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$70000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$35000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FFFFFF"/>
                </a:solidFill>
                <a:hlinkClick r:id="rId3"/>
              </a:rPr>
              <a:t>http://blogs.wsj.com/economics/2015/05/08/congratulations-class-of-2015-youre-the-most-indebted-ever-for-now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11700" y="4335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/>
              <a:t>HOW MUCH WOULD YOU HAVE TO PAY EACH MONTH TO PAY BACK A LOAN OF $50,000 OVER 10 YEARS?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$521</a:t>
            </a: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$315</a:t>
            </a: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$290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$800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	</a:t>
            </a:r>
            <a:r>
              <a:rPr lang="en" u="sng">
                <a:solidFill>
                  <a:srgbClr val="FFFFFF"/>
                </a:solidFill>
                <a:hlinkClick r:id="rId3"/>
              </a:rPr>
              <a:t>https://studentaid.ed.gov/sa/repay-loans/understand#how-much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b="1"/>
              <a:t>ALL OF THE FOLLOWING ARE SOURCES OF FINANCIAL AID EXCEPT: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lphaLcPeriod"/>
            </a:pPr>
            <a:r>
              <a:rPr lang="en">
                <a:solidFill>
                  <a:srgbClr val="FFFFFF"/>
                </a:solidFill>
              </a:rPr>
              <a:t>Grants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lphaLcPeriod"/>
            </a:pPr>
            <a:r>
              <a:rPr lang="en">
                <a:solidFill>
                  <a:srgbClr val="FFFFFF"/>
                </a:solidFill>
              </a:rPr>
              <a:t>Scholarships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lphaLcPeriod"/>
            </a:pPr>
            <a:r>
              <a:rPr lang="en">
                <a:solidFill>
                  <a:srgbClr val="FFFFFF"/>
                </a:solidFill>
              </a:rPr>
              <a:t>Gator Bucks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lphaLcPeriod"/>
            </a:pPr>
            <a:r>
              <a:rPr lang="en">
                <a:solidFill>
                  <a:srgbClr val="FFFFFF"/>
                </a:solidFill>
              </a:rPr>
              <a:t>Work Study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lphaLcPeriod"/>
            </a:pPr>
            <a:r>
              <a:rPr lang="en">
                <a:solidFill>
                  <a:srgbClr val="FFFFFF"/>
                </a:solidFill>
              </a:rPr>
              <a:t> Loans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FFFFFF"/>
                </a:solidFill>
              </a:rPr>
              <a:t>Loans must be paid back.</a:t>
            </a:r>
          </a:p>
          <a:p>
            <a:pPr lvl="0" rtl="0">
              <a:spcBef>
                <a:spcPts val="0"/>
              </a:spcBef>
              <a:buNone/>
            </a:pPr>
            <a:r>
              <a:rPr lang="en" i="1">
                <a:solidFill>
                  <a:srgbClr val="FFFFFF"/>
                </a:solidFill>
              </a:rPr>
              <a:t>Grants and scholarships are gift money.</a:t>
            </a:r>
          </a:p>
          <a:p>
            <a:pPr lv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b="1"/>
              <a:t>WHEN CAN STUDENTS BEGIN COMPLETING THE FAFSA: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lphaLcPeriod"/>
            </a:pPr>
            <a:r>
              <a:rPr lang="en">
                <a:solidFill>
                  <a:srgbClr val="FFFFFF"/>
                </a:solidFill>
              </a:rPr>
              <a:t>January 1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lphaLcPeriod"/>
            </a:pPr>
            <a:r>
              <a:rPr lang="en">
                <a:solidFill>
                  <a:srgbClr val="FFFFFF"/>
                </a:solidFill>
              </a:rPr>
              <a:t>November 1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lphaLcPeriod"/>
            </a:pPr>
            <a:r>
              <a:rPr lang="en">
                <a:solidFill>
                  <a:srgbClr val="FFFFFF"/>
                </a:solidFill>
              </a:rPr>
              <a:t>October 1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AutoNum type="alphaLcPeriod"/>
            </a:pPr>
            <a:r>
              <a:rPr lang="en">
                <a:solidFill>
                  <a:srgbClr val="FFFFFF"/>
                </a:solidFill>
              </a:rPr>
              <a:t>February 15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www.fafsa.ed.gov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solidFill>
                  <a:srgbClr val="FFFFFF"/>
                </a:solidFill>
              </a:rPr>
              <a:t>Earlier the better!!!!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 i="1">
                <a:solidFill>
                  <a:srgbClr val="FFFFFF"/>
                </a:solidFill>
              </a:rPr>
              <a:t>Check deadlines of specific colleges.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TRUE OR FALSE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Only students who want to go to a four year college should complete the FAFSA.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TRANSCRIPT PROCESS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https://www.youtube.com/watch?v=cVns_ipSnUw&amp;feature=youtu.be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FINANCIAL AID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Family input all their information to fafsa.ed.gov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	Income, debt, assets, children, retirement…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					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		</a:t>
            </a:r>
            <a:r>
              <a:rPr lang="en" b="1">
                <a:solidFill>
                  <a:srgbClr val="FFFFFF"/>
                </a:solidFill>
              </a:rPr>
              <a:t>EFC=  Estimated Family Contribution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What the government thinks your family can afford to pay for college.</a:t>
            </a:r>
          </a:p>
        </p:txBody>
      </p:sp>
      <p:pic>
        <p:nvPicPr>
          <p:cNvPr id="170" name="Shape 170" descr="Calculato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3450" y="1069862"/>
            <a:ext cx="3200400" cy="300377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/>
          <p:nvPr/>
        </p:nvSpPr>
        <p:spPr>
          <a:xfrm>
            <a:off x="2715575" y="2324350"/>
            <a:ext cx="609900" cy="9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FINANCIAL AID, CONTINUED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Colleges “PACKAGE” your financial aid. 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Loans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Scholarships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Grants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Work Study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78" name="Shape 178" descr="stringbuttonwrap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8575" y="1772050"/>
            <a:ext cx="4762500" cy="247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SAMPLE PACKAGE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UMBC-  Cost of Attendance (COA)=    26, 580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</a:rPr>
              <a:t>EFC of Student=                                     3,000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Financial Aid=					     23, 580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Example Financial Aid Package A			Example Financial Aid Package  B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Pell Grant  (Federal Grant)				$5,000	   	President’s Scholarship	$5000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GA Grant (State Grant)				$12, 000		Perkins Loan			$2000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Stafford Student Loan					$2500		Stafford Loan			$2500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Perkins Loan						$2500		Work Study			$1500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FFFFFF"/>
                </a:solidFill>
              </a:rPr>
              <a:t>Work Study						$1500		Unmet Need			_?_										$23, 5000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u="sng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TIME ALLOWS...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/>
              <a:t>THE HIGHEST PAYING JOB FOR A YOUNG GRADUATE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Chemical Engineer</a:t>
            </a: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Pharmacist</a:t>
            </a: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Nurse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Teacher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FFFFFF"/>
                </a:solidFill>
                <a:hlinkClick r:id="rId3"/>
              </a:rPr>
              <a:t>https://www.newyorkfed.org/research/college-labor-market/college-labor-market_compare-majors.html</a:t>
            </a:r>
          </a:p>
          <a:p>
            <a:pPr marL="45720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b="1"/>
              <a:t>THE AVERAGE SALARY FOR A SHEET METAL WORKER? 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$13.85</a:t>
            </a: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$21.03</a:t>
            </a: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$34.21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$26.08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FFFFFF"/>
                </a:solidFill>
                <a:hlinkClick r:id="rId3"/>
              </a:rPr>
              <a:t>https://www.dllr.state.md.us/labor/appr/apprjobseeker.pdf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solidFill>
                  <a:srgbClr val="FFFFFF"/>
                </a:solidFill>
              </a:rPr>
              <a:t>What are the benefits of an apprenticeship?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solidFill>
                  <a:srgbClr val="FFFFFF"/>
                </a:solidFill>
              </a:rPr>
              <a:t>What are some apprenticeship careers?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b="1"/>
              <a:t>TRANSCRIPT PROCESS, CONT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 </a:t>
            </a: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rPr lang="en" sz="2400">
                <a:solidFill>
                  <a:srgbClr val="FFFFFF"/>
                </a:solidFill>
              </a:rPr>
              <a:t>Check off tasks you have completed</a:t>
            </a: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rPr lang="en" sz="2400">
                <a:solidFill>
                  <a:srgbClr val="FFFFFF"/>
                </a:solidFill>
              </a:rPr>
              <a:t>Highlight ones that you still need to complete</a:t>
            </a:r>
          </a:p>
          <a:p>
            <a:pPr marL="457200" lvl="0" indent="-381000"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rPr lang="en" sz="2400">
                <a:solidFill>
                  <a:srgbClr val="FFFFFF"/>
                </a:solidFill>
              </a:rPr>
              <a:t>Star ones you have questions about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b="1"/>
              <a:t>TASKS FOR TODAY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Step 1:  Go to Naviance.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Step 2:  Go to My planner.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Step 3:  Go to Tasks Assigned to Me.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Step 4:  Take Senior Status Survey.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Step 5:  Update email address!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TRUE OR FALSE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I know what I want to do or where I want to go when I graduate high school.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FILL IN THE BLANK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The thought of graduating from high school and going out into the real world makes me feel ___________________.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b="1"/>
              <a:t>WHICH COUNSELOR’S COLLEGE HAS THE HIGHEST GRADUATION RATE?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FFFFFF"/>
              </a:solidFill>
            </a:endParaRPr>
          </a:p>
          <a:p>
            <a:pPr marL="914400" lvl="1" indent="-3302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600">
                <a:solidFill>
                  <a:srgbClr val="FFFFFF"/>
                </a:solidFill>
              </a:rPr>
              <a:t>Lehigh- Ms. Altshuler</a:t>
            </a:r>
          </a:p>
          <a:p>
            <a:pPr marL="914400" lvl="1" indent="-3302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600">
                <a:solidFill>
                  <a:srgbClr val="FFFFFF"/>
                </a:solidFill>
              </a:rPr>
              <a:t>McDaniel-  Mrs. Beil</a:t>
            </a:r>
          </a:p>
          <a:p>
            <a:pPr marL="914400" lvl="1" indent="-3302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600">
                <a:solidFill>
                  <a:srgbClr val="FFFFFF"/>
                </a:solidFill>
              </a:rPr>
              <a:t>University of Buffalo-  Mrs. Thurmon</a:t>
            </a:r>
          </a:p>
          <a:p>
            <a:pPr marL="914400" lvl="1" indent="-3302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600">
                <a:solidFill>
                  <a:srgbClr val="FFFFFF"/>
                </a:solidFill>
              </a:rPr>
              <a:t>Duke University-  Mrs. Packman</a:t>
            </a:r>
          </a:p>
          <a:p>
            <a:pPr marL="914400" lvl="1" indent="-3302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600">
                <a:solidFill>
                  <a:srgbClr val="FFFFFF"/>
                </a:solidFill>
              </a:rPr>
              <a:t>Salisbury-  Mr. Drnec</a:t>
            </a:r>
          </a:p>
          <a:p>
            <a: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600">
                <a:solidFill>
                  <a:srgbClr val="FFFFFF"/>
                </a:solidFill>
              </a:rPr>
              <a:t>IUP-  Mr. White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FFFFFF"/>
                </a:solidFill>
                <a:hlinkClick r:id="rId3"/>
              </a:rPr>
              <a:t>http://collegerealitycheck.com/en/concepts/graduation-rate/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b="1" i="1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solidFill>
                  <a:srgbClr val="FFFFFF"/>
                </a:solidFill>
              </a:rPr>
              <a:t>What does a graduation rate say about a college?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solidFill>
                  <a:srgbClr val="FFFFFF"/>
                </a:solidFill>
              </a:rPr>
              <a:t>How about the retention rate?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/>
              <a:t>HOW MANY ALLIED HEALTH CAREERS EXIST?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AutoNum type="alphaLcPeriod"/>
            </a:pPr>
            <a:r>
              <a:rPr lang="en" sz="2400">
                <a:solidFill>
                  <a:srgbClr val="FFFFFF"/>
                </a:solidFill>
              </a:rPr>
              <a:t>26</a:t>
            </a: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AutoNum type="alphaLcPeriod"/>
            </a:pPr>
            <a:r>
              <a:rPr lang="en" sz="2400">
                <a:solidFill>
                  <a:srgbClr val="FFFFFF"/>
                </a:solidFill>
              </a:rPr>
              <a:t>5</a:t>
            </a: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AutoNum type="alphaLcPeriod"/>
            </a:pPr>
            <a:r>
              <a:rPr lang="en" sz="2400">
                <a:solidFill>
                  <a:srgbClr val="FFFFFF"/>
                </a:solidFill>
              </a:rPr>
              <a:t>76</a:t>
            </a: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AutoNum type="alphaLcPeriod"/>
            </a:pPr>
            <a:r>
              <a:rPr lang="en" sz="2400">
                <a:solidFill>
                  <a:srgbClr val="FFFFFF"/>
                </a:solidFill>
              </a:rPr>
              <a:t>129</a:t>
            </a:r>
          </a:p>
          <a:p>
            <a:pPr lvl="0">
              <a:spcBef>
                <a:spcPts val="0"/>
              </a:spcBef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http://explorehealthcareers.org/en/Field/1/Allied_Health_Professions</a:t>
            </a:r>
          </a:p>
          <a:p>
            <a:pPr lvl="0">
              <a:spcBef>
                <a:spcPts val="0"/>
              </a:spcBef>
              <a:buNone/>
            </a:pPr>
            <a:r>
              <a:rPr lang="en" sz="1200" u="sng">
                <a:solidFill>
                  <a:schemeClr val="hlink"/>
                </a:solidFill>
                <a:hlinkClick r:id="rId4"/>
              </a:rPr>
              <a:t>http://www.careerprofiles.info/fastest-growing-allied-health-careers.html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solidFill>
                  <a:srgbClr val="FFFFFF"/>
                </a:solidFill>
              </a:rPr>
              <a:t>What are some careers that exist in this industry?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solidFill>
                  <a:srgbClr val="FFFFFF"/>
                </a:solidFill>
              </a:rPr>
              <a:t>What kind of education do they require?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solidFill>
                  <a:srgbClr val="FFFFFF"/>
                </a:solidFill>
              </a:rPr>
              <a:t>What kinds of upward mobility do these careers provide?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b="1">
                <a:solidFill>
                  <a:srgbClr val="FFFFFF"/>
                </a:solidFill>
              </a:rPr>
              <a:t>IN A SURVEY OF 2134 COLLEGE GRADUATES, WHAT PERCENT OF STUDENTS DID NOT FIND THEIR FIRST JOB RELATED TO THEIR COLLEGE MAJOR?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endParaRPr sz="1800" b="1"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34%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62%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47%</a:t>
            </a:r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lphaLcPeriod"/>
            </a:pPr>
            <a:r>
              <a:rPr lang="en" sz="1800">
                <a:solidFill>
                  <a:srgbClr val="FFFFFF"/>
                </a:solidFill>
              </a:rPr>
              <a:t>12% 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http://www.careerbuilder.com/share/aboutus/pressreleasesdetail.aspx?sd=11%2f14%2f2013&amp;siteid=cbpr&amp;sc_cmp1=cb_pr790_&amp;id=pr790&amp;ed=12%2f31%2f2013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b="1" i="1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>
                <a:solidFill>
                  <a:srgbClr val="FFFFFF"/>
                </a:solidFill>
              </a:rPr>
              <a:t>What can you learn from this statistic?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647</Words>
  <Application>Microsoft Office PowerPoint</Application>
  <PresentationFormat>On-screen Show (16:9)</PresentationFormat>
  <Paragraphs>184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Simple Dark</vt:lpstr>
      <vt:lpstr>CLASS OF 2018</vt:lpstr>
      <vt:lpstr>TRANSCRIPT PROCESS</vt:lpstr>
      <vt:lpstr>TRANSCRIPT PROCESS, CONT</vt:lpstr>
      <vt:lpstr>TASKS FOR TODAY</vt:lpstr>
      <vt:lpstr>TRUE OR FALSE </vt:lpstr>
      <vt:lpstr>FILL IN THE BLANK</vt:lpstr>
      <vt:lpstr>WHICH COUNSELOR’S COLLEGE HAS THE HIGHEST GRADUATION RATE?</vt:lpstr>
      <vt:lpstr>HOW MANY ALLIED HEALTH CAREERS EXIST?</vt:lpstr>
      <vt:lpstr>IN A SURVEY OF 2134 COLLEGE GRADUATES, WHAT PERCENT OF STUDENTS DID NOT FIND THEIR FIRST JOB RELATED TO THEIR COLLEGE MAJOR? </vt:lpstr>
      <vt:lpstr>What is the fastest growing career in the US?</vt:lpstr>
      <vt:lpstr>THE HIGHEST PAYING JOB ONCE A PERSON IS MID CAREER IS:</vt:lpstr>
      <vt:lpstr>WHAT IS THE BEST PAYING CAREER FOR THOSE WITH A HIGH SCHOOL DIPLOMA</vt:lpstr>
      <vt:lpstr>FINANCIAL AID INFORMATION</vt:lpstr>
      <vt:lpstr>HOW MUCH DOES IT COST TO ATTEND HCC FOR 2 YEARS AND THEN TRANSFER TO UMD FOR 2 YEARS?   WE ARE LOOKING FOR TOTAL COST OVER 4 YEARS.</vt:lpstr>
      <vt:lpstr>WHAT IS AVERAGE STUDENT LOAN FOR THE COLLEGE GRADUATING CLASS OF 2015? </vt:lpstr>
      <vt:lpstr>HOW MUCH WOULD YOU HAVE TO PAY EACH MONTH TO PAY BACK A LOAN OF $50,000 OVER 10 YEARS?</vt:lpstr>
      <vt:lpstr>ALL OF THE FOLLOWING ARE SOURCES OF FINANCIAL AID EXCEPT:</vt:lpstr>
      <vt:lpstr>WHEN CAN STUDENTS BEGIN COMPLETING THE FAFSA:</vt:lpstr>
      <vt:lpstr>TRUE OR FALSE</vt:lpstr>
      <vt:lpstr>FINANCIAL AID</vt:lpstr>
      <vt:lpstr>FINANCIAL AID, CONTINUED </vt:lpstr>
      <vt:lpstr>SAMPLE PACKAGE</vt:lpstr>
      <vt:lpstr>IF TIME ALLOWS...</vt:lpstr>
      <vt:lpstr>THE HIGHEST PAYING JOB FOR A YOUNG GRADUATE</vt:lpstr>
      <vt:lpstr>THE AVERAGE SALARY FOR A SHEET METAL WORKER?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OF 2018</dc:title>
  <dc:creator>Frank White</dc:creator>
  <cp:lastModifiedBy>Administrator</cp:lastModifiedBy>
  <cp:revision>1</cp:revision>
  <dcterms:modified xsi:type="dcterms:W3CDTF">2017-09-28T12:26:59Z</dcterms:modified>
</cp:coreProperties>
</file>