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31"/>
  </p:notesMasterIdLst>
  <p:handoutMasterIdLst>
    <p:handoutMasterId r:id="rId32"/>
  </p:handoutMasterIdLst>
  <p:sldIdLst>
    <p:sldId id="256" r:id="rId4"/>
    <p:sldId id="257" r:id="rId5"/>
    <p:sldId id="258" r:id="rId6"/>
    <p:sldId id="278" r:id="rId7"/>
    <p:sldId id="259" r:id="rId8"/>
    <p:sldId id="276" r:id="rId9"/>
    <p:sldId id="261" r:id="rId10"/>
    <p:sldId id="289" r:id="rId11"/>
    <p:sldId id="279" r:id="rId12"/>
    <p:sldId id="280" r:id="rId13"/>
    <p:sldId id="281" r:id="rId14"/>
    <p:sldId id="282" r:id="rId15"/>
    <p:sldId id="283" r:id="rId16"/>
    <p:sldId id="267" r:id="rId17"/>
    <p:sldId id="266" r:id="rId18"/>
    <p:sldId id="268" r:id="rId19"/>
    <p:sldId id="269" r:id="rId20"/>
    <p:sldId id="270" r:id="rId21"/>
    <p:sldId id="271" r:id="rId22"/>
    <p:sldId id="284" r:id="rId23"/>
    <p:sldId id="272" r:id="rId24"/>
    <p:sldId id="273" r:id="rId25"/>
    <p:sldId id="277" r:id="rId26"/>
    <p:sldId id="287" r:id="rId27"/>
    <p:sldId id="288" r:id="rId28"/>
    <p:sldId id="274" r:id="rId29"/>
    <p:sldId id="275" r:id="rId30"/>
  </p:sldIdLst>
  <p:sldSz cx="9144000" cy="5143500" type="screen16x9"/>
  <p:notesSz cx="6881813" cy="9296400"/>
  <p:embeddedFontLst>
    <p:embeddedFont>
      <p:font typeface="Verdana" panose="020B060403050404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7" autoAdjust="0"/>
  </p:normalViewPr>
  <p:slideViewPr>
    <p:cSldViewPr snapToGrid="0">
      <p:cViewPr varScale="1">
        <p:scale>
          <a:sx n="75" d="100"/>
          <a:sy n="75" d="100"/>
        </p:scale>
        <p:origin x="11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98DE1AE2-C1E8-44FF-98E2-903C56A173F1}" type="datetimeFigureOut">
              <a:rPr lang="en-US" smtClean="0"/>
              <a:t>3/21/2019</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8F43A415-B286-475B-9915-436F1D6EBE29}" type="slidenum">
              <a:rPr lang="en-US" smtClean="0"/>
              <a:t>‹#›</a:t>
            </a:fld>
            <a:endParaRPr lang="en-US" dirty="0"/>
          </a:p>
        </p:txBody>
      </p:sp>
    </p:spTree>
    <p:extLst>
      <p:ext uri="{BB962C8B-B14F-4D97-AF65-F5344CB8AC3E}">
        <p14:creationId xmlns:p14="http://schemas.microsoft.com/office/powerpoint/2010/main" val="250130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50"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25301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Introduction</a:t>
            </a:r>
            <a:endParaRPr sz="1200"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97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627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05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85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82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pPr>
              <a:buSzPct val="25000"/>
            </a:pPr>
            <a:r>
              <a:rPr lang="en" sz="1200" dirty="0">
                <a:solidFill>
                  <a:schemeClr val="dk1"/>
                </a:solidFill>
                <a:latin typeface="Calibri"/>
                <a:ea typeface="Calibri"/>
                <a:cs typeface="Calibri"/>
                <a:sym typeface="Calibri"/>
              </a:rPr>
              <a:t>A “good” essay: tell us something we that we have not heard in your by looking at your transcript and possibly letters of recommendation. Do not repeat what is on the resume. Do not misspell words, use the wrong school, use bad language, or use big words outside of your normal vernacular. </a:t>
            </a:r>
          </a:p>
          <a:p>
            <a:pPr>
              <a:buSzPct val="25000"/>
            </a:pPr>
            <a:r>
              <a:rPr lang="en" sz="1200" dirty="0">
                <a:solidFill>
                  <a:schemeClr val="dk1"/>
                </a:solidFill>
                <a:latin typeface="Calibri"/>
                <a:ea typeface="Calibri"/>
                <a:cs typeface="Calibri"/>
                <a:sym typeface="Calibri"/>
              </a:rPr>
              <a:t>Transcript(s)!!:</a:t>
            </a:r>
            <a:r>
              <a:rPr lang="en" sz="1200" baseline="0" dirty="0">
                <a:solidFill>
                  <a:schemeClr val="dk1"/>
                </a:solidFill>
                <a:latin typeface="Calibri"/>
                <a:ea typeface="Calibri"/>
                <a:cs typeface="Calibri"/>
                <a:sym typeface="Calibri"/>
              </a:rPr>
              <a:t> Most updated and if you have switched schools, we need a transcript from those schools as well</a:t>
            </a:r>
            <a:endParaRPr lang="en" sz="1200" dirty="0">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4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44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092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320" name="Shape 32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01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822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pPr marL="0" lvl="1">
              <a:buClr>
                <a:schemeClr val="dk1"/>
              </a:buClr>
              <a:buSzPct val="25000"/>
            </a:pPr>
            <a:r>
              <a:rPr lang="en" sz="1200" dirty="0">
                <a:solidFill>
                  <a:schemeClr val="dk1"/>
                </a:solidFill>
                <a:latin typeface="Calibri"/>
                <a:ea typeface="Calibri"/>
                <a:cs typeface="Calibri"/>
                <a:sym typeface="Calibri"/>
              </a:rPr>
              <a:t>Why its important: </a:t>
            </a:r>
            <a:r>
              <a:rPr lang="en" sz="1400" dirty="0">
                <a:solidFill>
                  <a:schemeClr val="dk1"/>
                </a:solidFill>
                <a:latin typeface="Calibri"/>
                <a:ea typeface="Calibri"/>
                <a:cs typeface="Calibri"/>
                <a:sym typeface="Calibri"/>
              </a:rPr>
              <a:t>You never know what might happen—mail could get lost, your teacher could forget to send their recommendation letter, your electronic transcript could fail to download</a:t>
            </a:r>
          </a:p>
          <a:p>
            <a:pPr marL="0" lvl="1">
              <a:buClr>
                <a:schemeClr val="dk1"/>
              </a:buClr>
              <a:buSzPct val="25000"/>
            </a:pPr>
            <a:r>
              <a:rPr lang="en" sz="1400" dirty="0">
                <a:solidFill>
                  <a:schemeClr val="dk1"/>
                </a:solidFill>
                <a:latin typeface="Calibri"/>
                <a:ea typeface="Calibri"/>
                <a:cs typeface="Calibri"/>
                <a:sym typeface="Calibri"/>
              </a:rPr>
              <a:t>Verifying:</a:t>
            </a:r>
          </a:p>
          <a:p>
            <a:pPr marL="462229" lvl="1">
              <a:buClr>
                <a:schemeClr val="dk1"/>
              </a:buClr>
              <a:buSzPct val="100000"/>
              <a:buFont typeface="Noto Sans Symbols"/>
              <a:buChar char="❑"/>
            </a:pPr>
            <a:r>
              <a:rPr lang="en" sz="1400" dirty="0">
                <a:solidFill>
                  <a:schemeClr val="dk1"/>
                </a:solidFill>
                <a:latin typeface="Calibri"/>
                <a:ea typeface="Calibri"/>
                <a:cs typeface="Calibri"/>
                <a:sym typeface="Calibri"/>
              </a:rPr>
              <a:t>Some institutions will notify you of missing items or a complete application, but some will not</a:t>
            </a:r>
          </a:p>
          <a:p>
            <a:pPr marL="462229" lvl="1">
              <a:buClr>
                <a:schemeClr val="dk1"/>
              </a:buClr>
              <a:buSzPct val="100000"/>
              <a:buFont typeface="Noto Sans Symbols"/>
              <a:buChar char="❑"/>
            </a:pPr>
            <a:r>
              <a:rPr lang="en" sz="1400" dirty="0">
                <a:solidFill>
                  <a:schemeClr val="dk1"/>
                </a:solidFill>
                <a:latin typeface="Calibri"/>
                <a:ea typeface="Calibri"/>
                <a:cs typeface="Calibri"/>
                <a:sym typeface="Calibri"/>
              </a:rPr>
              <a:t>Just like you had a checklist for the application materials, you want to have a checklist for verifying the receipt of your documents at the admissions offices</a:t>
            </a:r>
          </a:p>
          <a:p>
            <a:pPr marL="462229" lvl="1">
              <a:buClr>
                <a:schemeClr val="dk1"/>
              </a:buClr>
            </a:pPr>
            <a:endParaRPr sz="1400" dirty="0">
              <a:solidFill>
                <a:schemeClr val="dk1"/>
              </a:solidFill>
              <a:latin typeface="Calibri"/>
              <a:ea typeface="Calibri"/>
              <a:cs typeface="Calibri"/>
              <a:sym typeface="Calibri"/>
            </a:endParaRPr>
          </a:p>
          <a:p>
            <a:pPr marL="462229" lvl="1">
              <a:buClr>
                <a:schemeClr val="dk1"/>
              </a:buClr>
              <a:buSzPct val="25000"/>
            </a:pPr>
            <a:r>
              <a:rPr lang="en" sz="1400" dirty="0">
                <a:solidFill>
                  <a:schemeClr val="dk1"/>
                </a:solidFill>
                <a:latin typeface="Calibri"/>
                <a:ea typeface="Calibri"/>
                <a:cs typeface="Calibri"/>
                <a:sym typeface="Calibri"/>
              </a:rPr>
              <a:t>Options:</a:t>
            </a:r>
          </a:p>
          <a:p>
            <a:pPr marL="462229" lvl="1">
              <a:buClr>
                <a:schemeClr val="dk1"/>
              </a:buClr>
              <a:buSzPct val="100000"/>
              <a:buFont typeface="Noto Sans Symbols"/>
              <a:buChar char="❑"/>
            </a:pPr>
            <a:r>
              <a:rPr lang="en" sz="1400" dirty="0">
                <a:solidFill>
                  <a:schemeClr val="dk1"/>
                </a:solidFill>
                <a:latin typeface="Calibri"/>
                <a:ea typeface="Calibri"/>
                <a:cs typeface="Calibri"/>
                <a:sym typeface="Calibri"/>
              </a:rPr>
              <a:t>Call the admissions office and inquire about your file</a:t>
            </a:r>
          </a:p>
          <a:p>
            <a:pPr marL="462229" lvl="1">
              <a:buClr>
                <a:schemeClr val="dk1"/>
              </a:buClr>
              <a:buSzPct val="100000"/>
              <a:buFont typeface="Noto Sans Symbols"/>
              <a:buChar char="❑"/>
            </a:pPr>
            <a:r>
              <a:rPr lang="en" sz="1400" dirty="0">
                <a:solidFill>
                  <a:schemeClr val="dk1"/>
                </a:solidFill>
                <a:latin typeface="Calibri"/>
                <a:ea typeface="Calibri"/>
                <a:cs typeface="Calibri"/>
                <a:sym typeface="Calibri"/>
              </a:rPr>
              <a:t>Email the admissions office and inquire about your file</a:t>
            </a:r>
          </a:p>
          <a:p>
            <a:pPr marL="462229" lvl="1">
              <a:buClr>
                <a:schemeClr val="dk1"/>
              </a:buClr>
              <a:buSzPct val="100000"/>
              <a:buFont typeface="Noto Sans Symbols"/>
              <a:buChar char="❑"/>
            </a:pPr>
            <a:r>
              <a:rPr lang="en" sz="1400" dirty="0">
                <a:solidFill>
                  <a:schemeClr val="dk1"/>
                </a:solidFill>
                <a:latin typeface="Calibri"/>
                <a:ea typeface="Calibri"/>
                <a:cs typeface="Calibri"/>
                <a:sym typeface="Calibri"/>
              </a:rPr>
              <a:t>Use an online document tracker or application tracker which is automatically updated as materials are received</a:t>
            </a:r>
          </a:p>
          <a:p>
            <a:pPr marL="462229" lvl="1">
              <a:buClr>
                <a:schemeClr val="dk1"/>
              </a:buClr>
            </a:pPr>
            <a:endParaRPr sz="1400" dirty="0">
              <a:solidFill>
                <a:schemeClr val="dk1"/>
              </a:solidFill>
              <a:latin typeface="Calibri"/>
              <a:ea typeface="Calibri"/>
              <a:cs typeface="Calibri"/>
              <a:sym typeface="Calibri"/>
            </a:endParaRPr>
          </a:p>
          <a:p>
            <a:pPr marL="0" lvl="1">
              <a:buClr>
                <a:schemeClr val="dk1"/>
              </a:buClr>
              <a:buSzPct val="25000"/>
            </a:pPr>
            <a:r>
              <a:rPr lang="en" sz="1400" dirty="0">
                <a:solidFill>
                  <a:schemeClr val="dk1"/>
                </a:solidFill>
                <a:latin typeface="Calibri"/>
                <a:ea typeface="Calibri"/>
                <a:cs typeface="Calibri"/>
                <a:sym typeface="Calibri"/>
              </a:rPr>
              <a:t/>
            </a:r>
            <a:br>
              <a:rPr lang="en" sz="1400" dirty="0">
                <a:solidFill>
                  <a:schemeClr val="dk1"/>
                </a:solidFill>
                <a:latin typeface="Calibri"/>
                <a:ea typeface="Calibri"/>
                <a:cs typeface="Calibri"/>
                <a:sym typeface="Calibri"/>
              </a:rPr>
            </a:br>
            <a:endParaRPr lang="en" sz="1400" dirty="0">
              <a:solidFill>
                <a:schemeClr val="dk1"/>
              </a:solidFill>
              <a:latin typeface="Calibri"/>
              <a:ea typeface="Calibri"/>
              <a:cs typeface="Calibri"/>
              <a:sym typeface="Calibri"/>
            </a:endParaRPr>
          </a:p>
          <a:p>
            <a:endParaRPr sz="1200"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6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Reminder: every school is different, should be looking into which schools have which type of applications</a:t>
            </a:r>
            <a:endParaRPr sz="1200"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9573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96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370" name="Shape 37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234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pPr>
              <a:buSzPct val="25000"/>
            </a:pPr>
            <a:r>
              <a:rPr lang="en" sz="1200" dirty="0">
                <a:solidFill>
                  <a:schemeClr val="dk1"/>
                </a:solidFill>
                <a:latin typeface="Calibri"/>
                <a:ea typeface="Calibri"/>
                <a:cs typeface="Calibri"/>
                <a:sym typeface="Calibri"/>
              </a:rPr>
              <a:t>Relax!  The hard part is over.  Enjoy your new free time by catching up on school work or spending time with family and friends.</a:t>
            </a:r>
          </a:p>
          <a:p>
            <a:pPr>
              <a:buSzPct val="25000"/>
            </a:pPr>
            <a:r>
              <a:rPr lang="en" sz="1200" dirty="0">
                <a:solidFill>
                  <a:schemeClr val="dk1"/>
                </a:solidFill>
                <a:latin typeface="Calibri"/>
                <a:ea typeface="Calibri"/>
                <a:cs typeface="Calibri"/>
                <a:sym typeface="Calibri"/>
              </a:rPr>
              <a:t>Use email that was on application</a:t>
            </a:r>
          </a:p>
          <a:p>
            <a:pPr>
              <a:buSzPct val="25000"/>
            </a:pPr>
            <a:r>
              <a:rPr lang="en" sz="1200" dirty="0">
                <a:solidFill>
                  <a:schemeClr val="dk1"/>
                </a:solidFill>
                <a:latin typeface="Calibri"/>
                <a:ea typeface="Calibri"/>
                <a:cs typeface="Calibri"/>
                <a:sym typeface="Calibri"/>
              </a:rPr>
              <a:t>If you do not hav a professional email address, CHANGE IT..create a new one</a:t>
            </a:r>
          </a:p>
        </p:txBody>
      </p:sp>
      <p:sp>
        <p:nvSpPr>
          <p:cNvPr id="396" name="Shape 396"/>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19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pPr lvl="1">
              <a:buFont typeface="Wingdings" pitchFamily="2" charset="2"/>
              <a:buNone/>
            </a:pPr>
            <a:r>
              <a:rPr lang="en-US" sz="1400" dirty="0"/>
              <a:t>Student A- As, Bs, and Honors, extensive resume- Admitted</a:t>
            </a:r>
          </a:p>
          <a:p>
            <a:pPr marL="0" lvl="1" defTabSz="924458">
              <a:defRPr/>
            </a:pPr>
            <a:r>
              <a:rPr lang="en-US" sz="1400" dirty="0"/>
              <a:t>Student B- Upward trend, lower grades early in career, and super involved -- Admitted</a:t>
            </a:r>
            <a:br>
              <a:rPr lang="en-US" sz="1400" dirty="0"/>
            </a:br>
            <a:r>
              <a:rPr lang="en-US" sz="1400" dirty="0"/>
              <a:t>Student C- Downward trend with Cs later in career, Resume not that lengthy just those words- Not offered admission</a:t>
            </a:r>
          </a:p>
          <a:p>
            <a:endParaRPr lang="en-US" dirty="0"/>
          </a:p>
          <a:p>
            <a:endParaRPr lang="en-US"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lIns="92446" tIns="46223" rIns="92446" bIns="46223"/>
          <a:lstStyle/>
          <a:p>
            <a:fld id="{08250C2E-D76E-4825-AA18-F59EBA475B90}" type="slidenum">
              <a:rPr lang="en-US" smtClean="0"/>
              <a:pPr/>
              <a:t>23</a:t>
            </a:fld>
            <a:endParaRPr lang="en-US" dirty="0"/>
          </a:p>
        </p:txBody>
      </p:sp>
    </p:spTree>
    <p:extLst>
      <p:ext uri="{BB962C8B-B14F-4D97-AF65-F5344CB8AC3E}">
        <p14:creationId xmlns:p14="http://schemas.microsoft.com/office/powerpoint/2010/main" val="334576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pPr lvl="1">
              <a:buFont typeface="Wingdings" pitchFamily="2" charset="2"/>
              <a:buNone/>
            </a:pPr>
            <a:r>
              <a:rPr lang="en-US" sz="1400" dirty="0"/>
              <a:t>Student A- As, Bs, and Honors, extensive resume- Admitted</a:t>
            </a:r>
          </a:p>
          <a:p>
            <a:pPr marL="0" lvl="1" defTabSz="924458">
              <a:defRPr/>
            </a:pPr>
            <a:r>
              <a:rPr lang="en-US" sz="1400" dirty="0"/>
              <a:t>Student B- Upward trend, lower grades early in career, and super involved -- Admitted</a:t>
            </a:r>
            <a:br>
              <a:rPr lang="en-US" sz="1400" dirty="0"/>
            </a:br>
            <a:r>
              <a:rPr lang="en-US" sz="1400" dirty="0"/>
              <a:t>Student C- Downward trend with Cs later in career, Resume not that lengthy just those words- Not offered admission</a:t>
            </a:r>
          </a:p>
          <a:p>
            <a:endParaRPr lang="en-US"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lIns="92446" tIns="46223" rIns="92446" bIns="46223"/>
          <a:lstStyle/>
          <a:p>
            <a:fld id="{08250C2E-D76E-4825-AA18-F59EBA475B90}" type="slidenum">
              <a:rPr lang="en-US" smtClean="0"/>
              <a:pPr/>
              <a:t>24</a:t>
            </a:fld>
            <a:endParaRPr lang="en-US" dirty="0"/>
          </a:p>
        </p:txBody>
      </p:sp>
    </p:spTree>
    <p:extLst>
      <p:ext uri="{BB962C8B-B14F-4D97-AF65-F5344CB8AC3E}">
        <p14:creationId xmlns:p14="http://schemas.microsoft.com/office/powerpoint/2010/main" val="55839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pPr lvl="1">
              <a:buFont typeface="Wingdings" pitchFamily="2" charset="2"/>
              <a:buNone/>
            </a:pPr>
            <a:r>
              <a:rPr lang="en-US" sz="1400" dirty="0"/>
              <a:t>Student A- As, Bs, and Honors, extensive resume- Admitted</a:t>
            </a:r>
          </a:p>
          <a:p>
            <a:pPr marL="0" lvl="1" defTabSz="924458">
              <a:defRPr/>
            </a:pPr>
            <a:r>
              <a:rPr lang="en-US" dirty="0"/>
              <a:t>Student B- Upward trend, lower grades early in career, and super involved -- Admitted</a:t>
            </a:r>
            <a:br>
              <a:rPr lang="en-US" dirty="0"/>
            </a:br>
            <a:r>
              <a:rPr lang="en-US" dirty="0"/>
              <a:t>Student C- Downward trend with Cs later in career, Resume not that lengthy just those </a:t>
            </a:r>
            <a:r>
              <a:rPr lang="en-US" dirty="0" smtClean="0"/>
              <a:t>awards- </a:t>
            </a:r>
            <a:r>
              <a:rPr lang="en-US" dirty="0"/>
              <a:t>Not offered admission</a:t>
            </a:r>
            <a:endParaRPr lang="en-US" dirty="0">
              <a:cs typeface="Arial"/>
            </a:endParaRPr>
          </a:p>
          <a:p>
            <a:endParaRPr lang="en-US"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lIns="92446" tIns="46223" rIns="92446" bIns="46223"/>
          <a:lstStyle/>
          <a:p>
            <a:fld id="{08250C2E-D76E-4825-AA18-F59EBA475B90}" type="slidenum">
              <a:rPr lang="en-US" smtClean="0"/>
              <a:pPr/>
              <a:t>25</a:t>
            </a:fld>
            <a:endParaRPr lang="en-US" dirty="0"/>
          </a:p>
        </p:txBody>
      </p:sp>
    </p:spTree>
    <p:extLst>
      <p:ext uri="{BB962C8B-B14F-4D97-AF65-F5344CB8AC3E}">
        <p14:creationId xmlns:p14="http://schemas.microsoft.com/office/powerpoint/2010/main" val="2944516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190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27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80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Reminder: Supplemental items</a:t>
            </a:r>
            <a:endParaRPr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51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Reminder: Supplemental items</a:t>
            </a:r>
            <a:endParaRPr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618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75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590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Make a free count</a:t>
            </a:r>
          </a:p>
          <a:p>
            <a:r>
              <a:rPr lang="en-US" sz="1200" dirty="0">
                <a:solidFill>
                  <a:schemeClr val="dk1"/>
                </a:solidFill>
                <a:latin typeface="Calibri"/>
                <a:ea typeface="Calibri"/>
                <a:cs typeface="Calibri"/>
                <a:sym typeface="Calibri"/>
              </a:rPr>
              <a:t>Over </a:t>
            </a:r>
            <a:r>
              <a:rPr lang="en-US" sz="1200" dirty="0" smtClean="0">
                <a:solidFill>
                  <a:schemeClr val="dk1"/>
                </a:solidFill>
                <a:latin typeface="Calibri"/>
                <a:ea typeface="Calibri"/>
                <a:cs typeface="Calibri"/>
                <a:sym typeface="Calibri"/>
              </a:rPr>
              <a:t>140 </a:t>
            </a:r>
            <a:r>
              <a:rPr lang="en-US" sz="1200" dirty="0">
                <a:solidFill>
                  <a:schemeClr val="dk1"/>
                </a:solidFill>
                <a:latin typeface="Calibri"/>
                <a:ea typeface="Calibri"/>
                <a:cs typeface="Calibri"/>
                <a:sym typeface="Calibri"/>
              </a:rPr>
              <a:t>institutions, UMCP being one of them, both public &amp; private </a:t>
            </a:r>
          </a:p>
          <a:p>
            <a:r>
              <a:rPr lang="en-US" sz="1200" dirty="0">
                <a:solidFill>
                  <a:schemeClr val="dk1"/>
                </a:solidFill>
                <a:latin typeface="Calibri"/>
                <a:ea typeface="Calibri"/>
                <a:cs typeface="Calibri"/>
                <a:sym typeface="Calibri"/>
              </a:rPr>
              <a:t>Commitment to access, affordability &amp; success </a:t>
            </a:r>
          </a:p>
          <a:p>
            <a:r>
              <a:rPr lang="en-US" sz="1200" dirty="0">
                <a:solidFill>
                  <a:schemeClr val="dk1"/>
                </a:solidFill>
                <a:latin typeface="Calibri"/>
                <a:ea typeface="Calibri"/>
                <a:cs typeface="Calibri"/>
                <a:sym typeface="Calibri"/>
              </a:rPr>
              <a:t>To be members we had to meet certain criteria, such as demonstrated need and tuition cost as well as different resources</a:t>
            </a:r>
          </a:p>
          <a:p>
            <a:endParaRPr sz="1200" dirty="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7</a:t>
            </a:fld>
            <a:endParaRPr lang="en" sz="1200">
              <a:latin typeface="Calibri"/>
              <a:ea typeface="Calibri"/>
              <a:cs typeface="Calibri"/>
              <a:sym typeface="Calibri"/>
            </a:endParaRPr>
          </a:p>
        </p:txBody>
      </p:sp>
    </p:spTree>
    <p:extLst>
      <p:ext uri="{BB962C8B-B14F-4D97-AF65-F5344CB8AC3E}">
        <p14:creationId xmlns:p14="http://schemas.microsoft.com/office/powerpoint/2010/main" val="389424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r>
              <a:rPr lang="en-US" sz="1200" dirty="0">
                <a:solidFill>
                  <a:schemeClr val="dk1"/>
                </a:solidFill>
                <a:latin typeface="Calibri"/>
                <a:ea typeface="Calibri"/>
                <a:cs typeface="Calibri"/>
                <a:sym typeface="Calibri"/>
              </a:rPr>
              <a:t>Reminder: Supplemental items</a:t>
            </a:r>
            <a:endParaRPr sz="12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25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8182" y="4415790"/>
            <a:ext cx="5505450" cy="4183380"/>
          </a:xfrm>
          <a:prstGeom prst="rect">
            <a:avLst/>
          </a:prstGeom>
          <a:noFill/>
          <a:ln>
            <a:noFill/>
          </a:ln>
        </p:spPr>
        <p:txBody>
          <a:bodyPr lIns="92431" tIns="46203" rIns="92431" bIns="46203" anchor="t" anchorCtr="0">
            <a:noAutofit/>
          </a:bodyPr>
          <a:lstStyle/>
          <a:p>
            <a:endParaRPr sz="1200" dirty="0">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98101" y="8829967"/>
            <a:ext cx="2982119" cy="464820"/>
          </a:xfrm>
          <a:prstGeom prst="rect">
            <a:avLst/>
          </a:prstGeom>
          <a:noFill/>
          <a:ln>
            <a:noFill/>
          </a:ln>
        </p:spPr>
        <p:txBody>
          <a:bodyPr lIns="92431" tIns="46203" rIns="92431" bIns="46203"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789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54"/>
        <p:cNvGrpSpPr/>
        <p:nvPr/>
      </p:nvGrpSpPr>
      <p:grpSpPr>
        <a:xfrm>
          <a:off x="0" y="0"/>
          <a:ext cx="0" cy="0"/>
          <a:chOff x="0" y="0"/>
          <a:chExt cx="0" cy="0"/>
        </a:xfrm>
      </p:grpSpPr>
      <p:sp>
        <p:nvSpPr>
          <p:cNvPr id="55" name="Shape 55"/>
          <p:cNvSpPr/>
          <p:nvPr/>
        </p:nvSpPr>
        <p:spPr>
          <a:xfrm>
            <a:off x="0" y="3109569"/>
            <a:ext cx="9144000" cy="2033999"/>
          </a:xfrm>
          <a:prstGeom prst="rect">
            <a:avLst/>
          </a:prstGeom>
          <a:solidFill>
            <a:srgbClr val="2B3C4C"/>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56" name="Shape 56"/>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000"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57" name="Shape 5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p:nvPr/>
        </p:nvSpPr>
        <p:spPr>
          <a:xfrm>
            <a:off x="0" y="1063228"/>
            <a:ext cx="9144000" cy="2046300"/>
          </a:xfrm>
          <a:prstGeom prst="rect">
            <a:avLst/>
          </a:prstGeom>
          <a:solidFill>
            <a:srgbClr val="D9E1E9"/>
          </a:solid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59"/>
        <p:cNvGrpSpPr/>
        <p:nvPr/>
      </p:nvGrpSpPr>
      <p:grpSpPr>
        <a:xfrm>
          <a:off x="0" y="0"/>
          <a:ext cx="0" cy="0"/>
          <a:chOff x="0" y="0"/>
          <a:chExt cx="0" cy="0"/>
        </a:xfrm>
      </p:grpSpPr>
      <p:sp>
        <p:nvSpPr>
          <p:cNvPr id="60" name="Shape 60"/>
          <p:cNvSpPr/>
          <p:nvPr/>
        </p:nvSpPr>
        <p:spPr>
          <a:xfrm>
            <a:off x="1" y="4145642"/>
            <a:ext cx="9276900" cy="1161300"/>
          </a:xfrm>
          <a:prstGeom prst="rect">
            <a:avLst/>
          </a:prstGeom>
          <a:solidFill>
            <a:srgbClr val="293D4D"/>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1" name="Shape 61"/>
          <p:cNvSpPr/>
          <p:nvPr/>
        </p:nvSpPr>
        <p:spPr>
          <a:xfrm rot="10800000" flipH="1">
            <a:off x="-1727650" y="4460553"/>
            <a:ext cx="11547900" cy="589200"/>
          </a:xfrm>
          <a:custGeom>
            <a:avLst/>
            <a:gdLst/>
            <a:ahLst/>
            <a:cxnLst/>
            <a:rect l="0" t="0" r="0" b="0"/>
            <a:pathLst>
              <a:path w="120000" h="120000" extrusionOk="0">
                <a:moveTo>
                  <a:pt x="0" y="0"/>
                </a:moveTo>
                <a:cubicBezTo>
                  <a:pt x="30450" y="49745"/>
                  <a:pt x="60900" y="99491"/>
                  <a:pt x="80900" y="109745"/>
                </a:cubicBezTo>
                <a:cubicBezTo>
                  <a:pt x="100900" y="120000"/>
                  <a:pt x="113243" y="64018"/>
                  <a:pt x="120000" y="61524"/>
                </a:cubicBezTo>
              </a:path>
            </a:pathLst>
          </a:custGeom>
          <a:noFill/>
          <a:ln w="25400" cap="flat" cmpd="sng">
            <a:solidFill>
              <a:srgbClr val="E74B3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rgbClr val="000000"/>
              </a:solidFill>
              <a:latin typeface="Calibri"/>
              <a:ea typeface="Calibri"/>
              <a:cs typeface="Calibri"/>
              <a:sym typeface="Calibri"/>
            </a:endParaRPr>
          </a:p>
        </p:txBody>
      </p:sp>
      <p:sp>
        <p:nvSpPr>
          <p:cNvPr id="62" name="Shape 62"/>
          <p:cNvSpPr/>
          <p:nvPr/>
        </p:nvSpPr>
        <p:spPr>
          <a:xfrm rot="10800000" flipH="1">
            <a:off x="-1689550" y="4448413"/>
            <a:ext cx="11547900" cy="771600"/>
          </a:xfrm>
          <a:custGeom>
            <a:avLst/>
            <a:gdLst/>
            <a:ahLst/>
            <a:cxnLst/>
            <a:rect l="0" t="0" r="0" b="0"/>
            <a:pathLst>
              <a:path w="120000" h="120000" extrusionOk="0">
                <a:moveTo>
                  <a:pt x="0" y="0"/>
                </a:moveTo>
                <a:cubicBezTo>
                  <a:pt x="30450" y="49745"/>
                  <a:pt x="60900" y="99491"/>
                  <a:pt x="80900" y="109745"/>
                </a:cubicBezTo>
                <a:cubicBezTo>
                  <a:pt x="100900" y="120000"/>
                  <a:pt x="113243" y="64018"/>
                  <a:pt x="120000" y="61524"/>
                </a:cubicBezTo>
              </a:path>
            </a:pathLst>
          </a:custGeom>
          <a:no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rgbClr val="000000"/>
              </a:solidFill>
              <a:latin typeface="Calibri"/>
              <a:ea typeface="Calibri"/>
              <a:cs typeface="Calibri"/>
              <a:sym typeface="Calibri"/>
            </a:endParaRPr>
          </a:p>
        </p:txBody>
      </p:sp>
      <p:sp>
        <p:nvSpPr>
          <p:cNvPr id="63" name="Shape 63"/>
          <p:cNvSpPr/>
          <p:nvPr/>
        </p:nvSpPr>
        <p:spPr>
          <a:xfrm rot="10800000" flipH="1">
            <a:off x="-1719792" y="4436722"/>
            <a:ext cx="11549700" cy="972600"/>
          </a:xfrm>
          <a:custGeom>
            <a:avLst/>
            <a:gdLst/>
            <a:ahLst/>
            <a:cxnLst/>
            <a:rect l="0" t="0" r="0" b="0"/>
            <a:pathLst>
              <a:path w="120000" h="120000" extrusionOk="0">
                <a:moveTo>
                  <a:pt x="0" y="0"/>
                </a:moveTo>
                <a:cubicBezTo>
                  <a:pt x="30450" y="49745"/>
                  <a:pt x="60900" y="99491"/>
                  <a:pt x="80900" y="109745"/>
                </a:cubicBezTo>
                <a:cubicBezTo>
                  <a:pt x="100900" y="120000"/>
                  <a:pt x="113243" y="64018"/>
                  <a:pt x="120000" y="61524"/>
                </a:cubicBezTo>
              </a:path>
            </a:pathLst>
          </a:custGeom>
          <a:noFill/>
          <a:ln w="25400" cap="flat" cmpd="sng">
            <a:solidFill>
              <a:srgbClr val="2981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rgbClr val="000000"/>
              </a:solidFill>
              <a:latin typeface="Calibri"/>
              <a:ea typeface="Calibri"/>
              <a:cs typeface="Calibri"/>
              <a:sym typeface="Calibri"/>
            </a:endParaRPr>
          </a:p>
        </p:txBody>
      </p:sp>
      <p:pic>
        <p:nvPicPr>
          <p:cNvPr id="64" name="Shape 64" descr="coalition-ppt.png"/>
          <p:cNvPicPr preferRelativeResize="0"/>
          <p:nvPr/>
        </p:nvPicPr>
        <p:blipFill rotWithShape="1">
          <a:blip r:embed="rId2">
            <a:alphaModFix/>
          </a:blip>
          <a:srcRect/>
          <a:stretch/>
        </p:blipFill>
        <p:spPr>
          <a:xfrm>
            <a:off x="924332" y="1650153"/>
            <a:ext cx="7426500" cy="1380600"/>
          </a:xfrm>
          <a:prstGeom prst="rect">
            <a:avLst/>
          </a:prstGeom>
          <a:noFill/>
          <a:ln>
            <a:noFill/>
          </a:ln>
        </p:spPr>
      </p:pic>
      <p:sp>
        <p:nvSpPr>
          <p:cNvPr id="65" name="Shape 65"/>
          <p:cNvSpPr/>
          <p:nvPr/>
        </p:nvSpPr>
        <p:spPr>
          <a:xfrm>
            <a:off x="-133046" y="-29961"/>
            <a:ext cx="9410100" cy="655800"/>
          </a:xfrm>
          <a:prstGeom prst="rect">
            <a:avLst/>
          </a:prstGeom>
          <a:solidFill>
            <a:srgbClr val="293D4D"/>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6" name="Shape 66"/>
          <p:cNvSpPr txBox="1"/>
          <p:nvPr/>
        </p:nvSpPr>
        <p:spPr>
          <a:xfrm>
            <a:off x="10329332" y="2449285"/>
            <a:ext cx="184800" cy="27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7"/>
        <p:cNvGrpSpPr/>
        <p:nvPr/>
      </p:nvGrpSpPr>
      <p:grpSpPr>
        <a:xfrm>
          <a:off x="0" y="0"/>
          <a:ext cx="0" cy="0"/>
          <a:chOff x="0" y="0"/>
          <a:chExt cx="0" cy="0"/>
        </a:xfrm>
      </p:grpSpPr>
      <p:sp>
        <p:nvSpPr>
          <p:cNvPr id="68" name="Shape 68"/>
          <p:cNvSpPr/>
          <p:nvPr/>
        </p:nvSpPr>
        <p:spPr>
          <a:xfrm>
            <a:off x="0" y="0"/>
            <a:ext cx="9144000" cy="4311600"/>
          </a:xfrm>
          <a:prstGeom prst="rect">
            <a:avLst/>
          </a:prstGeom>
          <a:solidFill>
            <a:srgbClr val="2B3C4C"/>
          </a:solidFill>
          <a:ln>
            <a:noFill/>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9" name="Shape 69"/>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000"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70" name="Shape 7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1" name="Shape 71"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000"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Shape 76"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000"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83" name="Shape 83"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000" b="0"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pic>
        <p:nvPicPr>
          <p:cNvPr id="86" name="Shape 86"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pic>
        <p:nvPicPr>
          <p:cNvPr id="88" name="Shape 88"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91" name="Shape 91"/>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93" name="Shape 93"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Verdana"/>
                <a:ea typeface="Verdana"/>
                <a:cs typeface="Verdana"/>
                <a:sym typeface="Verdana"/>
              </a:defRPr>
            </a:lvl1pPr>
            <a:lvl2pPr marL="0" marR="0" lvl="1" indent="0" algn="ctr" rtl="0">
              <a:spcBef>
                <a:spcPts val="0"/>
              </a:spcBef>
              <a:spcAft>
                <a:spcPts val="0"/>
              </a:spcAft>
              <a:buNone/>
              <a:defRPr sz="4000" b="0" i="0" u="none" strike="noStrike" cap="none">
                <a:solidFill>
                  <a:schemeClr val="dk1"/>
                </a:solidFill>
                <a:latin typeface="Verdana"/>
                <a:ea typeface="Verdana"/>
                <a:cs typeface="Verdana"/>
                <a:sym typeface="Verdana"/>
              </a:defRPr>
            </a:lvl2pPr>
            <a:lvl3pPr marL="0" marR="0" lvl="2" indent="0" algn="ctr" rtl="0">
              <a:spcBef>
                <a:spcPts val="0"/>
              </a:spcBef>
              <a:spcAft>
                <a:spcPts val="0"/>
              </a:spcAft>
              <a:buNone/>
              <a:defRPr sz="4000" b="0" i="0" u="none" strike="noStrike" cap="none">
                <a:solidFill>
                  <a:schemeClr val="dk1"/>
                </a:solidFill>
                <a:latin typeface="Verdana"/>
                <a:ea typeface="Verdana"/>
                <a:cs typeface="Verdana"/>
                <a:sym typeface="Verdana"/>
              </a:defRPr>
            </a:lvl3pPr>
            <a:lvl4pPr marL="0" marR="0" lvl="3" indent="0" algn="ctr" rtl="0">
              <a:spcBef>
                <a:spcPts val="0"/>
              </a:spcBef>
              <a:spcAft>
                <a:spcPts val="0"/>
              </a:spcAft>
              <a:buNone/>
              <a:defRPr sz="4000" b="0" i="0" u="none" strike="noStrike" cap="none">
                <a:solidFill>
                  <a:schemeClr val="dk1"/>
                </a:solidFill>
                <a:latin typeface="Verdana"/>
                <a:ea typeface="Verdana"/>
                <a:cs typeface="Verdana"/>
                <a:sym typeface="Verdana"/>
              </a:defRPr>
            </a:lvl4pPr>
            <a:lvl5pPr marL="0" marR="0" lvl="4" indent="0" algn="ctr" rtl="0">
              <a:spcBef>
                <a:spcPts val="0"/>
              </a:spcBef>
              <a:spcAft>
                <a:spcPts val="0"/>
              </a:spcAft>
              <a:buNone/>
              <a:defRPr sz="4000" b="0" i="0" u="none" strike="noStrike" cap="none">
                <a:solidFill>
                  <a:schemeClr val="dk1"/>
                </a:solidFill>
                <a:latin typeface="Verdana"/>
                <a:ea typeface="Verdana"/>
                <a:cs typeface="Verdana"/>
                <a:sym typeface="Verdana"/>
              </a:defRPr>
            </a:lvl5pPr>
            <a:lvl6pPr marL="457200" marR="0" lvl="5" indent="0" algn="ctr" rtl="0">
              <a:spcBef>
                <a:spcPts val="0"/>
              </a:spcBef>
              <a:spcAft>
                <a:spcPts val="0"/>
              </a:spcAft>
              <a:buNone/>
              <a:defRPr sz="4000" b="0" i="0" u="none" strike="noStrike" cap="none">
                <a:solidFill>
                  <a:schemeClr val="dk1"/>
                </a:solidFill>
                <a:latin typeface="Verdana"/>
                <a:ea typeface="Verdana"/>
                <a:cs typeface="Verdana"/>
                <a:sym typeface="Verdana"/>
              </a:defRPr>
            </a:lvl6pPr>
            <a:lvl7pPr marL="914400" marR="0" lvl="6" indent="0" algn="ctr" rtl="0">
              <a:spcBef>
                <a:spcPts val="0"/>
              </a:spcBef>
              <a:spcAft>
                <a:spcPts val="0"/>
              </a:spcAft>
              <a:buNone/>
              <a:defRPr sz="4000" b="0" i="0" u="none" strike="noStrike" cap="none">
                <a:solidFill>
                  <a:schemeClr val="dk1"/>
                </a:solidFill>
                <a:latin typeface="Verdana"/>
                <a:ea typeface="Verdana"/>
                <a:cs typeface="Verdana"/>
                <a:sym typeface="Verdana"/>
              </a:defRPr>
            </a:lvl7pPr>
            <a:lvl8pPr marL="1371600" marR="0" lvl="7" indent="0" algn="ctr" rtl="0">
              <a:spcBef>
                <a:spcPts val="0"/>
              </a:spcBef>
              <a:spcAft>
                <a:spcPts val="0"/>
              </a:spcAft>
              <a:buNone/>
              <a:defRPr sz="4000" b="0" i="0" u="none" strike="noStrike" cap="none">
                <a:solidFill>
                  <a:schemeClr val="dk1"/>
                </a:solidFill>
                <a:latin typeface="Verdana"/>
                <a:ea typeface="Verdana"/>
                <a:cs typeface="Verdana"/>
                <a:sym typeface="Verdana"/>
              </a:defRPr>
            </a:lvl8pPr>
            <a:lvl9pPr marL="1828800" marR="0" lvl="8" indent="0" algn="ctr" rtl="0">
              <a:spcBef>
                <a:spcPts val="0"/>
              </a:spcBef>
              <a:spcAft>
                <a:spcPts val="0"/>
              </a:spcAft>
              <a:buNone/>
              <a:defRPr sz="4000" b="0" i="0" u="none" strike="noStrike" cap="none">
                <a:solidFill>
                  <a:schemeClr val="dk1"/>
                </a:solidFill>
                <a:latin typeface="Verdana"/>
                <a:ea typeface="Verdana"/>
                <a:cs typeface="Verdana"/>
                <a:sym typeface="Verdana"/>
              </a:defRPr>
            </a:lvl9pPr>
          </a:lstStyle>
          <a:p>
            <a:endParaRPr/>
          </a:p>
        </p:txBody>
      </p:sp>
      <p:sp>
        <p:nvSpPr>
          <p:cNvPr id="96" name="Shape 96"/>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98" name="Shape 98" descr="coalition-ppt.png"/>
          <p:cNvPicPr preferRelativeResize="0"/>
          <p:nvPr/>
        </p:nvPicPr>
        <p:blipFill rotWithShape="1">
          <a:blip r:embed="rId2">
            <a:alphaModFix/>
          </a:blip>
          <a:srcRect/>
          <a:stretch/>
        </p:blipFill>
        <p:spPr>
          <a:xfrm>
            <a:off x="457200" y="4514520"/>
            <a:ext cx="2648100" cy="492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7" name="Shape 107"/>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9" name="Shape 10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0" name="Shape 11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
        <p:nvSpPr>
          <p:cNvPr id="112" name="Shape 11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3" name="Shape 11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4" name="Shape 11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7" name="Shape 11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9" name="Shape 11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0" name="Shape 12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3" name="Shape 123"/>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9" name="Shape 12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2" name="Shape 132"/>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5" name="Shape 13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8" name="Shape 138"/>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1" name="Shape 14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2" name="Shape 14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5" name="Shape 14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6" name="Shape 14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7" name="Shape 14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0" name="Shape 150"/>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54" name="Shape 15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7" name="Shape 157"/>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8" name="Shape 158"/>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60" name="Shape 16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4" name="Shape 164"/>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66" name="Shape 16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67" name="Shape 16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0" name="Shape 170"/>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72" name="Shape 17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73" name="Shape 17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F1F2"/>
        </a:solidFill>
        <a:effectLst/>
      </p:bgPr>
    </p:bg>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1" name="Shape 10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3" name="Shape 10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3.jpg"/><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3.jpg"/><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3.jpg"/><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jpe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4.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1345088" y="1198121"/>
            <a:ext cx="7315200" cy="1485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800" b="1" i="0" u="none" strike="noStrike" cap="none" dirty="0">
                <a:solidFill>
                  <a:schemeClr val="dk1"/>
                </a:solidFill>
                <a:latin typeface="Calibri" panose="020F0502020204030204" pitchFamily="34" charset="0"/>
                <a:cs typeface="Calibri" panose="020F0502020204030204" pitchFamily="34" charset="0"/>
                <a:sym typeface="Calibri"/>
              </a:rPr>
              <a:t>The College Application: </a:t>
            </a:r>
            <a:br>
              <a:rPr lang="en" sz="4800" b="1" i="0" u="none" strike="noStrike" cap="none" dirty="0">
                <a:solidFill>
                  <a:schemeClr val="dk1"/>
                </a:solidFill>
                <a:latin typeface="Calibri" panose="020F0502020204030204" pitchFamily="34" charset="0"/>
                <a:cs typeface="Calibri" panose="020F0502020204030204" pitchFamily="34" charset="0"/>
                <a:sym typeface="Calibri"/>
              </a:rPr>
            </a:br>
            <a:r>
              <a:rPr lang="en" sz="4800" b="1" i="0" u="none" strike="noStrike" cap="none" dirty="0">
                <a:solidFill>
                  <a:schemeClr val="dk1"/>
                </a:solidFill>
                <a:latin typeface="Calibri" panose="020F0502020204030204" pitchFamily="34" charset="0"/>
                <a:cs typeface="Calibri" panose="020F0502020204030204" pitchFamily="34" charset="0"/>
                <a:sym typeface="Calibri"/>
              </a:rPr>
              <a:t>An Insider’s View</a:t>
            </a:r>
          </a:p>
        </p:txBody>
      </p:sp>
      <p:sp>
        <p:nvSpPr>
          <p:cNvPr id="180" name="Shape 180"/>
          <p:cNvSpPr txBox="1">
            <a:spLocks noGrp="1"/>
          </p:cNvSpPr>
          <p:nvPr>
            <p:ph type="subTitle" idx="1"/>
          </p:nvPr>
        </p:nvSpPr>
        <p:spPr>
          <a:xfrm>
            <a:off x="2030888" y="2325262"/>
            <a:ext cx="5943600" cy="94611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endParaRPr sz="2000" b="0" i="0" u="none" strike="noStrike" cap="none" dirty="0">
              <a:solidFill>
                <a:schemeClr val="dk1"/>
              </a:solidFill>
              <a:latin typeface="Calibri" panose="020F0502020204030204" pitchFamily="34" charset="0"/>
              <a:cs typeface="Calibri" panose="020F0502020204030204" pitchFamily="34" charset="0"/>
              <a:sym typeface="Calibri"/>
            </a:endParaRPr>
          </a:p>
          <a:p>
            <a:pPr marL="0" marR="0" lvl="0" indent="0" algn="ctr" rtl="0">
              <a:spcBef>
                <a:spcPts val="560"/>
              </a:spcBef>
              <a:spcAft>
                <a:spcPts val="0"/>
              </a:spcAft>
              <a:buClr>
                <a:srgbClr val="888888"/>
              </a:buClr>
              <a:buSzPct val="25000"/>
              <a:buFont typeface="Arial"/>
              <a:buNone/>
            </a:pPr>
            <a:endParaRPr sz="2000" b="0" i="0" u="none" strike="noStrike" cap="none" dirty="0">
              <a:solidFill>
                <a:schemeClr val="dk1"/>
              </a:solidFill>
              <a:latin typeface="Calibri" panose="020F0502020204030204" pitchFamily="34" charset="0"/>
              <a:cs typeface="Calibri" panose="020F0502020204030204" pitchFamily="34" charset="0"/>
              <a:sym typeface="Calibri"/>
            </a:endParaRPr>
          </a:p>
          <a:p>
            <a:pPr marL="0" marR="0" lvl="0" indent="0" algn="ctr" rtl="0">
              <a:spcBef>
                <a:spcPts val="560"/>
              </a:spcBef>
              <a:spcAft>
                <a:spcPts val="0"/>
              </a:spcAft>
              <a:buClr>
                <a:srgbClr val="C00000"/>
              </a:buClr>
              <a:buSzPct val="25000"/>
              <a:buFont typeface="Arial"/>
              <a:buNone/>
            </a:pPr>
            <a:r>
              <a:rPr lang="en" sz="2000" b="0" i="0" u="none" strike="noStrike" cap="none" dirty="0">
                <a:solidFill>
                  <a:srgbClr val="C00000"/>
                </a:solidFill>
                <a:latin typeface="Calibri" panose="020F0502020204030204" pitchFamily="34" charset="0"/>
                <a:cs typeface="Calibri" panose="020F0502020204030204" pitchFamily="34" charset="0"/>
                <a:sym typeface="Calibri"/>
              </a:rPr>
              <a:t>www.admissions.umd.edu</a:t>
            </a:r>
          </a:p>
          <a:p>
            <a:pPr marL="0" marR="0" lvl="0" indent="0" algn="ctr" rtl="0">
              <a:spcBef>
                <a:spcPts val="560"/>
              </a:spcBef>
              <a:spcAft>
                <a:spcPts val="0"/>
              </a:spcAft>
              <a:buClr>
                <a:srgbClr val="C00000"/>
              </a:buClr>
              <a:buSzPct val="25000"/>
              <a:buFont typeface="Arial"/>
              <a:buNone/>
            </a:pPr>
            <a:r>
              <a:rPr lang="en" sz="2000" b="0" i="0" u="none" strike="noStrike" cap="none" dirty="0">
                <a:solidFill>
                  <a:srgbClr val="C00000"/>
                </a:solidFill>
                <a:latin typeface="Calibri" panose="020F0502020204030204" pitchFamily="34" charset="0"/>
                <a:cs typeface="Calibri" panose="020F0502020204030204" pitchFamily="34" charset="0"/>
                <a:sym typeface="Calibri"/>
              </a:rPr>
              <a:t>ApplyMaryland@umd.edu</a:t>
            </a:r>
            <a:endParaRPr sz="2000" b="0" i="0" u="none" strike="noStrike" cap="none" dirty="0">
              <a:solidFill>
                <a:schemeClr val="dk1"/>
              </a:solidFill>
              <a:latin typeface="Calibri" panose="020F0502020204030204" pitchFamily="34" charset="0"/>
              <a:cs typeface="Calibri" panose="020F0502020204030204" pitchFamily="34" charset="0"/>
              <a:sym typeface="Calibri"/>
            </a:endParaRPr>
          </a:p>
          <a:p>
            <a:pPr marL="0" marR="0" lvl="0" indent="0" algn="ctr" rtl="0">
              <a:spcBef>
                <a:spcPts val="560"/>
              </a:spcBef>
              <a:spcAft>
                <a:spcPts val="0"/>
              </a:spcAft>
              <a:buClr>
                <a:schemeClr val="dk1"/>
              </a:buClr>
              <a:buSzPct val="25000"/>
              <a:buFont typeface="Arial"/>
              <a:buNone/>
            </a:pPr>
            <a:r>
              <a:rPr lang="en" sz="2000" b="0" i="0" u="none" strike="noStrike" cap="none" dirty="0" smtClean="0">
                <a:solidFill>
                  <a:schemeClr val="dk1"/>
                </a:solidFill>
                <a:latin typeface="Calibri" panose="020F0502020204030204" pitchFamily="34" charset="0"/>
                <a:cs typeface="Calibri" panose="020F0502020204030204" pitchFamily="34" charset="0"/>
                <a:sym typeface="Calibri"/>
              </a:rPr>
              <a:t>301.314.TERP (8377)</a:t>
            </a:r>
          </a:p>
          <a:p>
            <a:pPr marL="0" marR="0" lvl="0" indent="0" algn="ctr" rtl="0">
              <a:spcBef>
                <a:spcPts val="560"/>
              </a:spcBef>
              <a:buClr>
                <a:schemeClr val="dk1"/>
              </a:buClr>
              <a:buSzPct val="25000"/>
              <a:buFont typeface="Arial"/>
              <a:buNone/>
            </a:pPr>
            <a:r>
              <a:rPr lang="en" sz="2000" b="0" i="0" u="none" strike="noStrike" cap="none" dirty="0" smtClean="0">
                <a:solidFill>
                  <a:schemeClr val="dk1"/>
                </a:solidFill>
                <a:latin typeface="Calibri" panose="020F0502020204030204" pitchFamily="34" charset="0"/>
                <a:cs typeface="Calibri" panose="020F0502020204030204" pitchFamily="34" charset="0"/>
                <a:sym typeface="Calibri"/>
              </a:rPr>
              <a:t>1.800.422.5867</a:t>
            </a:r>
            <a:endParaRPr lang="en" sz="2000" b="0" i="0" u="none" strike="noStrike" cap="none" dirty="0">
              <a:solidFill>
                <a:schemeClr val="dk1"/>
              </a:solidFill>
              <a:latin typeface="Calibri" panose="020F0502020204030204" pitchFamily="34" charset="0"/>
              <a:cs typeface="Calibri" panose="020F0502020204030204" pitchFamily="34" charset="0"/>
              <a:sym typeface="Calibri"/>
            </a:endParaRPr>
          </a:p>
        </p:txBody>
      </p:sp>
      <p:pic>
        <p:nvPicPr>
          <p:cNvPr id="182" name="Shape 182"/>
          <p:cNvPicPr preferRelativeResize="0"/>
          <p:nvPr/>
        </p:nvPicPr>
        <p:blipFill rotWithShape="1">
          <a:blip r:embed="rId3">
            <a:alphaModFix/>
          </a:blip>
          <a:srcRect/>
          <a:stretch/>
        </p:blipFill>
        <p:spPr>
          <a:xfrm>
            <a:off x="8153400" y="114300"/>
            <a:ext cx="584400" cy="573900"/>
          </a:xfrm>
          <a:prstGeom prst="rect">
            <a:avLst/>
          </a:prstGeom>
          <a:noFill/>
          <a:ln>
            <a:noFill/>
          </a:ln>
        </p:spPr>
      </p:pic>
      <p:pic>
        <p:nvPicPr>
          <p:cNvPr id="7"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3C4C"/>
        </a:solidFill>
        <a:effectLst/>
      </p:bgPr>
    </p:bg>
    <p:spTree>
      <p:nvGrpSpPr>
        <p:cNvPr id="1" name="Shape 211"/>
        <p:cNvGrpSpPr/>
        <p:nvPr/>
      </p:nvGrpSpPr>
      <p:grpSpPr>
        <a:xfrm>
          <a:off x="0" y="0"/>
          <a:ext cx="0" cy="0"/>
          <a:chOff x="0" y="0"/>
          <a:chExt cx="0" cy="0"/>
        </a:xfrm>
      </p:grpSpPr>
      <p:sp>
        <p:nvSpPr>
          <p:cNvPr id="213" name="Shape 213"/>
          <p:cNvSpPr txBox="1"/>
          <p:nvPr/>
        </p:nvSpPr>
        <p:spPr>
          <a:xfrm>
            <a:off x="685800"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bg1"/>
                </a:solidFill>
                <a:latin typeface="Calibri"/>
                <a:ea typeface="Calibri"/>
                <a:cs typeface="Calibri"/>
                <a:sym typeface="Calibri"/>
              </a:rPr>
              <a:t>Coalition Benefits for Students and Families</a:t>
            </a:r>
          </a:p>
        </p:txBody>
      </p:sp>
      <p:cxnSp>
        <p:nvCxnSpPr>
          <p:cNvPr id="215" name="Shape 215"/>
          <p:cNvCxnSpPr/>
          <p:nvPr/>
        </p:nvCxnSpPr>
        <p:spPr>
          <a:xfrm>
            <a:off x="739140" y="796290"/>
            <a:ext cx="7772400" cy="0"/>
          </a:xfrm>
          <a:prstGeom prst="straightConnector1">
            <a:avLst/>
          </a:prstGeom>
          <a:noFill/>
          <a:ln w="9525" cap="flat" cmpd="sng">
            <a:solidFill>
              <a:srgbClr val="969696"/>
            </a:solidFill>
            <a:prstDash val="solid"/>
            <a:round/>
            <a:headEnd type="none" w="med" len="med"/>
            <a:tailEnd type="none" w="med" len="med"/>
          </a:ln>
        </p:spPr>
      </p:cxnSp>
      <p:sp>
        <p:nvSpPr>
          <p:cNvPr id="216" name="Shape 216"/>
          <p:cNvSpPr txBox="1"/>
          <p:nvPr/>
        </p:nvSpPr>
        <p:spPr>
          <a:xfrm>
            <a:off x="480059" y="1005840"/>
            <a:ext cx="8183880" cy="3914080"/>
          </a:xfrm>
          <a:prstGeom prst="rect">
            <a:avLst/>
          </a:prstGeom>
          <a:noFill/>
          <a:ln>
            <a:noFill/>
          </a:ln>
        </p:spPr>
        <p:txBody>
          <a:bodyPr lIns="91425" tIns="45700" rIns="91425" bIns="45700" anchor="t" anchorCtr="0">
            <a:noAutofit/>
          </a:bodyPr>
          <a:lstStyle/>
          <a:p>
            <a:pPr marL="342900" marR="0" lvl="0" indent="-342900" rtl="0">
              <a:spcBef>
                <a:spcPts val="0"/>
              </a:spcBef>
              <a:buFont typeface="Arial" panose="020B0604020202020204" pitchFamily="34" charset="0"/>
              <a:buChar char="•"/>
            </a:pPr>
            <a:r>
              <a:rPr lang="en-US" sz="2200" dirty="0">
                <a:solidFill>
                  <a:schemeClr val="bg1"/>
                </a:solidFill>
                <a:latin typeface="Calibri"/>
                <a:ea typeface="Calibri"/>
                <a:cs typeface="Calibri"/>
                <a:sym typeface="Calibri"/>
              </a:rPr>
              <a:t>A single platform to plan, build, organize, and refine a student’s application to a variety of excellent institutions</a:t>
            </a:r>
            <a:r>
              <a:rPr lang="en-US" sz="2200" dirty="0" smtClean="0">
                <a:solidFill>
                  <a:schemeClr val="bg1"/>
                </a:solidFill>
                <a:latin typeface="Calibri"/>
                <a:ea typeface="Calibri"/>
                <a:cs typeface="Calibri"/>
                <a:sym typeface="Calibri"/>
              </a:rPr>
              <a:t>.</a:t>
            </a:r>
          </a:p>
          <a:p>
            <a:pPr marR="0" lvl="0" rtl="0">
              <a:spcBef>
                <a:spcPts val="0"/>
              </a:spcBef>
            </a:pPr>
            <a:endParaRPr lang="en-US" sz="22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2200" b="0" i="0" u="none" strike="noStrike" cap="none" dirty="0">
                <a:solidFill>
                  <a:schemeClr val="bg1"/>
                </a:solidFill>
                <a:latin typeface="Calibri"/>
                <a:ea typeface="Calibri"/>
                <a:cs typeface="Calibri"/>
                <a:sym typeface="Calibri"/>
              </a:rPr>
              <a:t>Confidence that if admitted to any Coalition school, they will be offered a responsible financial aid package and have a strong likelihood of college success</a:t>
            </a:r>
            <a:r>
              <a:rPr lang="en-US" sz="2200" b="0" i="0" u="none" strike="noStrike" cap="none" dirty="0" smtClean="0">
                <a:solidFill>
                  <a:schemeClr val="bg1"/>
                </a:solidFill>
                <a:latin typeface="Calibri"/>
                <a:ea typeface="Calibri"/>
                <a:cs typeface="Calibri"/>
                <a:sym typeface="Calibri"/>
              </a:rPr>
              <a:t>.</a:t>
            </a:r>
          </a:p>
          <a:p>
            <a:pPr marR="0" lvl="0" rtl="0">
              <a:spcBef>
                <a:spcPts val="0"/>
              </a:spcBef>
            </a:pPr>
            <a:endParaRPr lang="en-US" sz="2200" b="0" i="0" u="none" strike="noStrike" cap="none"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2200" dirty="0">
                <a:solidFill>
                  <a:schemeClr val="bg1"/>
                </a:solidFill>
                <a:latin typeface="Calibri"/>
                <a:ea typeface="Calibri"/>
                <a:cs typeface="Calibri"/>
                <a:sym typeface="Calibri"/>
              </a:rPr>
              <a:t>Coalition schools can be trusted to meet their committed to access and outcomes.</a:t>
            </a:r>
            <a:endParaRPr sz="2200" b="0" i="0" u="none" strike="noStrike" cap="none" dirty="0">
              <a:solidFill>
                <a:schemeClr val="bg1"/>
              </a:solidFill>
              <a:latin typeface="Calibri"/>
              <a:ea typeface="Calibri"/>
              <a:cs typeface="Calibri"/>
              <a:sym typeface="Calibri"/>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7" name="Picture 2" descr="Image result for coalition for college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034" y="4010110"/>
            <a:ext cx="3256292" cy="107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354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3C4C"/>
        </a:solidFill>
        <a:effectLst/>
      </p:bgPr>
    </p:bg>
    <p:spTree>
      <p:nvGrpSpPr>
        <p:cNvPr id="1" name="Shape 211"/>
        <p:cNvGrpSpPr/>
        <p:nvPr/>
      </p:nvGrpSpPr>
      <p:grpSpPr>
        <a:xfrm>
          <a:off x="0" y="0"/>
          <a:ext cx="0" cy="0"/>
          <a:chOff x="0" y="0"/>
          <a:chExt cx="0" cy="0"/>
        </a:xfrm>
      </p:grpSpPr>
      <p:sp>
        <p:nvSpPr>
          <p:cNvPr id="213" name="Shape 213"/>
          <p:cNvSpPr txBox="1"/>
          <p:nvPr/>
        </p:nvSpPr>
        <p:spPr>
          <a:xfrm>
            <a:off x="685799" y="-7260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bg1"/>
                </a:solidFill>
                <a:latin typeface="Calibri"/>
                <a:ea typeface="Calibri"/>
                <a:cs typeface="Calibri"/>
                <a:sym typeface="Calibri"/>
              </a:rPr>
              <a:t>Coalition Benefits for Mentors &amp; Counselors </a:t>
            </a:r>
          </a:p>
          <a:p>
            <a:pPr marL="0" marR="0" lvl="0" indent="0" algn="ctr" rtl="0">
              <a:spcBef>
                <a:spcPts val="0"/>
              </a:spcBef>
              <a:buSzPct val="25000"/>
              <a:buNone/>
            </a:pPr>
            <a:r>
              <a:rPr lang="en" sz="2800" b="1" dirty="0">
                <a:solidFill>
                  <a:schemeClr val="bg1"/>
                </a:solidFill>
                <a:latin typeface="Calibri"/>
                <a:ea typeface="Calibri"/>
                <a:cs typeface="Calibri"/>
                <a:sym typeface="Calibri"/>
              </a:rPr>
              <a:t>Using the Platform</a:t>
            </a:r>
          </a:p>
        </p:txBody>
      </p:sp>
      <p:cxnSp>
        <p:nvCxnSpPr>
          <p:cNvPr id="215" name="Shape 215"/>
          <p:cNvCxnSpPr/>
          <p:nvPr/>
        </p:nvCxnSpPr>
        <p:spPr>
          <a:xfrm>
            <a:off x="685799" y="887730"/>
            <a:ext cx="7772400" cy="0"/>
          </a:xfrm>
          <a:prstGeom prst="straightConnector1">
            <a:avLst/>
          </a:prstGeom>
          <a:noFill/>
          <a:ln w="9525" cap="flat" cmpd="sng">
            <a:solidFill>
              <a:srgbClr val="969696"/>
            </a:solidFill>
            <a:prstDash val="solid"/>
            <a:round/>
            <a:headEnd type="none" w="med" len="med"/>
            <a:tailEnd type="none" w="med" len="med"/>
          </a:ln>
        </p:spPr>
      </p:cxnSp>
      <p:sp>
        <p:nvSpPr>
          <p:cNvPr id="216" name="Shape 216"/>
          <p:cNvSpPr txBox="1"/>
          <p:nvPr/>
        </p:nvSpPr>
        <p:spPr>
          <a:xfrm>
            <a:off x="495299" y="914400"/>
            <a:ext cx="8183880" cy="3914080"/>
          </a:xfrm>
          <a:prstGeom prst="rect">
            <a:avLst/>
          </a:prstGeom>
          <a:noFill/>
          <a:ln>
            <a:noFill/>
          </a:ln>
        </p:spPr>
        <p:txBody>
          <a:bodyPr lIns="91425" tIns="45700" rIns="91425" bIns="45700" anchor="t" anchorCtr="0">
            <a:noAutofit/>
          </a:bodyPr>
          <a:lstStyle/>
          <a:p>
            <a:pPr marL="342900" marR="0" lvl="0" indent="-342900" rtl="0">
              <a:spcBef>
                <a:spcPts val="0"/>
              </a:spcBef>
              <a:buFont typeface="Arial" panose="020B0604020202020204" pitchFamily="34" charset="0"/>
              <a:buChar char="•"/>
            </a:pPr>
            <a:r>
              <a:rPr lang="en-US" sz="1900" dirty="0">
                <a:solidFill>
                  <a:schemeClr val="bg1"/>
                </a:solidFill>
                <a:latin typeface="Calibri"/>
                <a:ea typeface="Calibri"/>
                <a:cs typeface="Calibri"/>
                <a:sym typeface="Calibri"/>
              </a:rPr>
              <a:t>Free college planning tools to aid mentors and counselors in their work with students</a:t>
            </a:r>
            <a:r>
              <a:rPr lang="en-US" sz="1900" dirty="0" smtClean="0">
                <a:solidFill>
                  <a:schemeClr val="bg1"/>
                </a:solidFill>
                <a:latin typeface="Calibri"/>
                <a:ea typeface="Calibri"/>
                <a:cs typeface="Calibri"/>
                <a:sym typeface="Calibri"/>
              </a:rPr>
              <a:t>.</a:t>
            </a:r>
          </a:p>
          <a:p>
            <a:pPr marR="0" lvl="0" rtl="0">
              <a:spcBef>
                <a:spcPts val="0"/>
              </a:spcBef>
            </a:pPr>
            <a:endParaRPr lang="en-US" sz="19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900" dirty="0" smtClean="0">
                <a:solidFill>
                  <a:schemeClr val="bg1"/>
                </a:solidFill>
                <a:latin typeface="Calibri"/>
                <a:ea typeface="Calibri"/>
                <a:cs typeface="Calibri"/>
                <a:sym typeface="Calibri"/>
              </a:rPr>
              <a:t>The </a:t>
            </a:r>
            <a:r>
              <a:rPr lang="en-US" sz="1900" dirty="0">
                <a:solidFill>
                  <a:schemeClr val="bg1"/>
                </a:solidFill>
                <a:latin typeface="Calibri"/>
                <a:ea typeface="Calibri"/>
                <a:cs typeface="Calibri"/>
                <a:sym typeface="Calibri"/>
              </a:rPr>
              <a:t>Coalition represents schools that can be recommended on access, affordability, and success</a:t>
            </a:r>
            <a:r>
              <a:rPr lang="en-US" sz="1900" dirty="0" smtClean="0">
                <a:solidFill>
                  <a:schemeClr val="bg1"/>
                </a:solidFill>
                <a:latin typeface="Calibri"/>
                <a:ea typeface="Calibri"/>
                <a:cs typeface="Calibri"/>
                <a:sym typeface="Calibri"/>
              </a:rPr>
              <a:t>.</a:t>
            </a:r>
          </a:p>
          <a:p>
            <a:pPr marR="0" lvl="0" rtl="0">
              <a:spcBef>
                <a:spcPts val="0"/>
              </a:spcBef>
            </a:pPr>
            <a:endParaRPr lang="en-US" sz="19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900" b="0" i="0" u="none" strike="noStrike" cap="none" dirty="0">
                <a:solidFill>
                  <a:schemeClr val="bg1"/>
                </a:solidFill>
                <a:latin typeface="Calibri"/>
                <a:ea typeface="Calibri"/>
                <a:cs typeface="Calibri"/>
                <a:sym typeface="Calibri"/>
              </a:rPr>
              <a:t>A single location for researching schools, organizing materials, and at the appropriate time applying to Coalition schools</a:t>
            </a:r>
            <a:r>
              <a:rPr lang="en-US" sz="1900" b="0" i="0" u="none" strike="noStrike" cap="none" dirty="0" smtClean="0">
                <a:solidFill>
                  <a:schemeClr val="bg1"/>
                </a:solidFill>
                <a:latin typeface="Calibri"/>
                <a:ea typeface="Calibri"/>
                <a:cs typeface="Calibri"/>
                <a:sym typeface="Calibri"/>
              </a:rPr>
              <a:t>.</a:t>
            </a:r>
            <a:endParaRPr lang="en-US" sz="1900" b="0" i="0" u="none" strike="noStrike" cap="none" dirty="0">
              <a:solidFill>
                <a:schemeClr val="bg1"/>
              </a:solidFill>
              <a:latin typeface="Calibri"/>
              <a:ea typeface="Calibri"/>
              <a:cs typeface="Calibri"/>
              <a:sym typeface="Calibri"/>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9" name="Picture 2" descr="Image result for coalition for college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53" y="3850090"/>
            <a:ext cx="3256292" cy="107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997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3C4C"/>
        </a:solidFill>
        <a:effectLst/>
      </p:bgPr>
    </p:bg>
    <p:spTree>
      <p:nvGrpSpPr>
        <p:cNvPr id="1" name="Shape 211"/>
        <p:cNvGrpSpPr/>
        <p:nvPr/>
      </p:nvGrpSpPr>
      <p:grpSpPr>
        <a:xfrm>
          <a:off x="0" y="0"/>
          <a:ext cx="0" cy="0"/>
          <a:chOff x="0" y="0"/>
          <a:chExt cx="0" cy="0"/>
        </a:xfrm>
      </p:grpSpPr>
      <p:sp>
        <p:nvSpPr>
          <p:cNvPr id="213" name="Shape 213"/>
          <p:cNvSpPr txBox="1"/>
          <p:nvPr/>
        </p:nvSpPr>
        <p:spPr>
          <a:xfrm>
            <a:off x="685799" y="141001"/>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bg1"/>
                </a:solidFill>
                <a:latin typeface="Calibri"/>
                <a:ea typeface="Calibri"/>
                <a:cs typeface="Calibri"/>
                <a:sym typeface="Calibri"/>
              </a:rPr>
              <a:t>Coalition Benefits for Students</a:t>
            </a:r>
          </a:p>
        </p:txBody>
      </p:sp>
      <p:cxnSp>
        <p:nvCxnSpPr>
          <p:cNvPr id="215" name="Shape 215"/>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16" name="Shape 216"/>
          <p:cNvSpPr txBox="1"/>
          <p:nvPr/>
        </p:nvSpPr>
        <p:spPr>
          <a:xfrm>
            <a:off x="480059" y="845820"/>
            <a:ext cx="8183880" cy="3914080"/>
          </a:xfrm>
          <a:prstGeom prst="rect">
            <a:avLst/>
          </a:prstGeom>
          <a:noFill/>
          <a:ln>
            <a:noFill/>
          </a:ln>
        </p:spPr>
        <p:txBody>
          <a:bodyPr lIns="91425" tIns="45700" rIns="91425" bIns="45700" anchor="t" anchorCtr="0">
            <a:noAutofit/>
          </a:bodyPr>
          <a:lstStyle/>
          <a:p>
            <a:pPr marL="342900" marR="0" lvl="0" indent="-342900" rtl="0">
              <a:spcBef>
                <a:spcPts val="0"/>
              </a:spcBef>
              <a:buFont typeface="Arial" panose="020B0604020202020204" pitchFamily="34" charset="0"/>
              <a:buChar char="•"/>
            </a:pPr>
            <a:r>
              <a:rPr lang="en-US" sz="1600" dirty="0">
                <a:solidFill>
                  <a:schemeClr val="bg1"/>
                </a:solidFill>
                <a:latin typeface="Calibri"/>
                <a:ea typeface="Calibri"/>
                <a:cs typeface="Calibri"/>
                <a:sym typeface="Calibri"/>
              </a:rPr>
              <a:t>Central site for students to being the college search and planning process</a:t>
            </a:r>
            <a:r>
              <a:rPr lang="en-US" sz="1600" dirty="0" smtClean="0">
                <a:solidFill>
                  <a:schemeClr val="bg1"/>
                </a:solidFill>
                <a:latin typeface="Calibri"/>
                <a:ea typeface="Calibri"/>
                <a:cs typeface="Calibri"/>
                <a:sym typeface="Calibri"/>
              </a:rPr>
              <a:t>.</a:t>
            </a:r>
          </a:p>
          <a:p>
            <a:pPr marR="0" lvl="0" rtl="0">
              <a:spcBef>
                <a:spcPts val="0"/>
              </a:spcBef>
            </a:pPr>
            <a:endParaRPr lang="en-US" sz="16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600" b="0" i="0" u="none" strike="noStrike" cap="none" dirty="0">
                <a:solidFill>
                  <a:schemeClr val="bg1"/>
                </a:solidFill>
                <a:latin typeface="Calibri"/>
                <a:ea typeface="Calibri"/>
                <a:cs typeface="Calibri"/>
                <a:sym typeface="Calibri"/>
              </a:rPr>
              <a:t>Online space for students to collect academic documents, record extracurricular activities, and log observations, reflections, and ideas</a:t>
            </a:r>
            <a:r>
              <a:rPr lang="en-US" sz="1600" dirty="0" smtClean="0">
                <a:solidFill>
                  <a:schemeClr val="bg1"/>
                </a:solidFill>
                <a:latin typeface="Calibri"/>
                <a:ea typeface="Calibri"/>
                <a:cs typeface="Calibri"/>
                <a:sym typeface="Calibri"/>
              </a:rPr>
              <a:t>.</a:t>
            </a:r>
          </a:p>
          <a:p>
            <a:pPr marR="0" lvl="0" rtl="0">
              <a:spcBef>
                <a:spcPts val="0"/>
              </a:spcBef>
            </a:pPr>
            <a:endParaRPr lang="en-US" sz="16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600" dirty="0" smtClean="0">
                <a:solidFill>
                  <a:schemeClr val="bg1"/>
                </a:solidFill>
                <a:latin typeface="Calibri"/>
                <a:ea typeface="Calibri"/>
                <a:cs typeface="Calibri"/>
                <a:sym typeface="Calibri"/>
              </a:rPr>
              <a:t>Students </a:t>
            </a:r>
            <a:r>
              <a:rPr lang="en-US" sz="1600" dirty="0">
                <a:solidFill>
                  <a:schemeClr val="bg1"/>
                </a:solidFill>
                <a:latin typeface="Calibri"/>
                <a:ea typeface="Calibri"/>
                <a:cs typeface="Calibri"/>
                <a:sym typeface="Calibri"/>
              </a:rPr>
              <a:t>can choose appropriate items from their Lockers to use in their applications to Coalition and non-Coalition schools</a:t>
            </a:r>
            <a:r>
              <a:rPr lang="en-US" sz="1600" dirty="0" smtClean="0">
                <a:solidFill>
                  <a:schemeClr val="bg1"/>
                </a:solidFill>
                <a:latin typeface="Calibri"/>
                <a:ea typeface="Calibri"/>
                <a:cs typeface="Calibri"/>
                <a:sym typeface="Calibri"/>
              </a:rPr>
              <a:t>.</a:t>
            </a:r>
          </a:p>
          <a:p>
            <a:pPr marR="0" lvl="0" rtl="0">
              <a:spcBef>
                <a:spcPts val="0"/>
              </a:spcBef>
            </a:pPr>
            <a:endParaRPr lang="en-US" sz="1600"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600" b="0" i="0" u="none" strike="noStrike" cap="none" dirty="0">
                <a:solidFill>
                  <a:schemeClr val="bg1"/>
                </a:solidFill>
                <a:latin typeface="Calibri"/>
                <a:ea typeface="Calibri"/>
                <a:cs typeface="Calibri"/>
                <a:sym typeface="Calibri"/>
              </a:rPr>
              <a:t>Online platform for students to engage their support network (parents, mentors, counselors) to view items from their Locker and provide advice and guidance to the student</a:t>
            </a:r>
            <a:r>
              <a:rPr lang="en-US" sz="1600" b="0" i="0" u="none" strike="noStrike" cap="none" dirty="0" smtClean="0">
                <a:solidFill>
                  <a:schemeClr val="bg1"/>
                </a:solidFill>
                <a:latin typeface="Calibri"/>
                <a:ea typeface="Calibri"/>
                <a:cs typeface="Calibri"/>
                <a:sym typeface="Calibri"/>
              </a:rPr>
              <a:t>.</a:t>
            </a:r>
          </a:p>
          <a:p>
            <a:pPr marR="0" lvl="0" rtl="0">
              <a:spcBef>
                <a:spcPts val="0"/>
              </a:spcBef>
            </a:pPr>
            <a:endParaRPr lang="en-US" sz="1600" b="0" i="0" u="none" strike="noStrike" cap="none" dirty="0">
              <a:solidFill>
                <a:schemeClr val="bg1"/>
              </a:solidFill>
              <a:latin typeface="Calibri"/>
              <a:ea typeface="Calibri"/>
              <a:cs typeface="Calibri"/>
              <a:sym typeface="Calibri"/>
            </a:endParaRPr>
          </a:p>
          <a:p>
            <a:pPr marL="342900" marR="0" lvl="0" indent="-342900" rtl="0">
              <a:spcBef>
                <a:spcPts val="0"/>
              </a:spcBef>
              <a:buFont typeface="Arial" panose="020B0604020202020204" pitchFamily="34" charset="0"/>
              <a:buChar char="•"/>
            </a:pPr>
            <a:r>
              <a:rPr lang="en-US" sz="1600" dirty="0">
                <a:solidFill>
                  <a:schemeClr val="bg1"/>
                </a:solidFill>
                <a:latin typeface="Calibri"/>
                <a:ea typeface="Calibri"/>
                <a:cs typeface="Calibri"/>
                <a:sym typeface="Calibri"/>
              </a:rPr>
              <a:t>One application platform allowing for application to a wide range of public and private colleges and universities from one site.</a:t>
            </a:r>
            <a:endParaRPr lang="en-US" sz="1600" b="0" i="0" u="none" strike="noStrike" cap="none" dirty="0">
              <a:solidFill>
                <a:schemeClr val="bg1"/>
              </a:solidFill>
              <a:latin typeface="Calibri"/>
              <a:ea typeface="Calibri"/>
              <a:cs typeface="Calibri"/>
              <a:sym typeface="Calibri"/>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9" name="Picture 2" descr="Image result for coalition for college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39" y="4045295"/>
            <a:ext cx="3103892" cy="10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748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979328"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1" i="0" u="none" strike="noStrike" cap="none" dirty="0">
                <a:solidFill>
                  <a:schemeClr val="dk1"/>
                </a:solidFill>
                <a:latin typeface="Calibri"/>
                <a:ea typeface="Calibri"/>
                <a:cs typeface="Calibri"/>
                <a:sym typeface="Calibri"/>
              </a:rPr>
              <a:t>Pop Up Question!</a:t>
            </a:r>
          </a:p>
        </p:txBody>
      </p:sp>
      <p:pic>
        <p:nvPicPr>
          <p:cNvPr id="203" name="Shape 20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04" name="Shape 204"/>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05" name="Shape 205"/>
          <p:cNvSpPr txBox="1"/>
          <p:nvPr/>
        </p:nvSpPr>
        <p:spPr>
          <a:xfrm>
            <a:off x="1737360" y="1296617"/>
            <a:ext cx="6404768" cy="1220780"/>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sz="3200" dirty="0">
                <a:solidFill>
                  <a:schemeClr val="dk1"/>
                </a:solidFill>
                <a:latin typeface="Calibri"/>
                <a:ea typeface="Calibri"/>
                <a:cs typeface="Calibri"/>
                <a:sym typeface="Calibri"/>
              </a:rPr>
              <a:t>Who benefits from using the Coalition?</a:t>
            </a:r>
            <a:endParaRPr sz="3200" b="0" i="0" u="none" strike="noStrike" cap="none" dirty="0">
              <a:solidFill>
                <a:schemeClr val="dk1"/>
              </a:solidFill>
              <a:latin typeface="Calibri"/>
              <a:ea typeface="Calibri"/>
              <a:cs typeface="Calibri"/>
              <a:sym typeface="Calibri"/>
            </a:endParaRPr>
          </a:p>
        </p:txBody>
      </p:sp>
      <p:pic>
        <p:nvPicPr>
          <p:cNvPr id="10"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TextBox 1"/>
          <p:cNvSpPr txBox="1"/>
          <p:nvPr/>
        </p:nvSpPr>
        <p:spPr>
          <a:xfrm>
            <a:off x="1695607" y="2821429"/>
            <a:ext cx="6488273" cy="1323439"/>
          </a:xfrm>
          <a:prstGeom prst="rect">
            <a:avLst/>
          </a:prstGeom>
          <a:noFill/>
        </p:spPr>
        <p:txBody>
          <a:bodyPr wrap="square" rtlCol="0">
            <a:spAutoFit/>
          </a:bodyPr>
          <a:lstStyle/>
          <a:p>
            <a:pPr algn="ctr"/>
            <a:r>
              <a:rPr lang="en-US" sz="4000" dirty="0"/>
              <a:t>Parents | Mentors</a:t>
            </a:r>
          </a:p>
          <a:p>
            <a:pPr algn="ctr"/>
            <a:r>
              <a:rPr lang="en-US" sz="4000" dirty="0"/>
              <a:t>Counselors | STUDENTS</a:t>
            </a:r>
          </a:p>
        </p:txBody>
      </p:sp>
    </p:spTree>
    <p:extLst>
      <p:ext uri="{BB962C8B-B14F-4D97-AF65-F5344CB8AC3E}">
        <p14:creationId xmlns:p14="http://schemas.microsoft.com/office/powerpoint/2010/main" val="1841024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4" name="Picture 4" descr="FTT_Shell_186.eps"/>
          <p:cNvPicPr>
            <a:picLocks noChangeAspect="1"/>
          </p:cNvPicPr>
          <p:nvPr/>
        </p:nvPicPr>
        <p:blipFill>
          <a:blip r:embed="rId3"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83" name="Shape 283"/>
          <p:cNvSpPr txBox="1"/>
          <p:nvPr/>
        </p:nvSpPr>
        <p:spPr>
          <a:xfrm>
            <a:off x="0" y="123058"/>
            <a:ext cx="91440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Components of the Application</a:t>
            </a:r>
          </a:p>
        </p:txBody>
      </p:sp>
      <p:pic>
        <p:nvPicPr>
          <p:cNvPr id="284" name="Shape 284"/>
          <p:cNvPicPr preferRelativeResize="0"/>
          <p:nvPr/>
        </p:nvPicPr>
        <p:blipFill rotWithShape="1">
          <a:blip r:embed="rId4">
            <a:alphaModFix/>
          </a:blip>
          <a:srcRect/>
          <a:stretch/>
        </p:blipFill>
        <p:spPr>
          <a:xfrm>
            <a:off x="8077200" y="110728"/>
            <a:ext cx="527400" cy="517800"/>
          </a:xfrm>
          <a:prstGeom prst="rect">
            <a:avLst/>
          </a:prstGeom>
          <a:noFill/>
          <a:ln>
            <a:noFill/>
          </a:ln>
        </p:spPr>
      </p:pic>
      <p:cxnSp>
        <p:nvCxnSpPr>
          <p:cNvPr id="285" name="Shape 285"/>
          <p:cNvCxnSpPr/>
          <p:nvPr/>
        </p:nvCxnSpPr>
        <p:spPr>
          <a:xfrm>
            <a:off x="1219200" y="685800"/>
            <a:ext cx="7924800" cy="0"/>
          </a:xfrm>
          <a:prstGeom prst="straightConnector1">
            <a:avLst/>
          </a:prstGeom>
          <a:noFill/>
          <a:ln w="9525" cap="flat" cmpd="sng">
            <a:solidFill>
              <a:srgbClr val="969696"/>
            </a:solidFill>
            <a:prstDash val="solid"/>
            <a:round/>
            <a:headEnd type="none" w="med" len="med"/>
            <a:tailEnd type="none" w="med" len="med"/>
          </a:ln>
        </p:spPr>
      </p:cxnSp>
      <p:grpSp>
        <p:nvGrpSpPr>
          <p:cNvPr id="286" name="Shape 286"/>
          <p:cNvGrpSpPr/>
          <p:nvPr/>
        </p:nvGrpSpPr>
        <p:grpSpPr>
          <a:xfrm>
            <a:off x="1295400" y="1289445"/>
            <a:ext cx="7543761" cy="3536185"/>
            <a:chOff x="0" y="119061"/>
            <a:chExt cx="7543761" cy="4714914"/>
          </a:xfrm>
        </p:grpSpPr>
        <p:sp>
          <p:nvSpPr>
            <p:cNvPr id="287" name="Shape 287"/>
            <p:cNvSpPr/>
            <p:nvPr/>
          </p:nvSpPr>
          <p:spPr>
            <a:xfrm>
              <a:off x="0" y="119061"/>
              <a:ext cx="2357400"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88" name="Shape 288"/>
            <p:cNvSpPr txBox="1"/>
            <p:nvPr/>
          </p:nvSpPr>
          <p:spPr>
            <a:xfrm>
              <a:off x="69047" y="188109"/>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Application Form:</a:t>
              </a:r>
            </a:p>
            <a:p>
              <a:pPr marL="0" marR="0" lvl="0" indent="0" algn="ctr" rtl="0">
                <a:lnSpc>
                  <a:spcPct val="90000"/>
                </a:lnSpc>
                <a:spcBef>
                  <a:spcPts val="700"/>
                </a:spcBef>
                <a:spcAft>
                  <a:spcPts val="0"/>
                </a:spcAft>
                <a:buSzPct val="25000"/>
                <a:buNone/>
              </a:pPr>
              <a:r>
                <a:rPr lang="en" sz="1400" b="0">
                  <a:solidFill>
                    <a:schemeClr val="lt1"/>
                  </a:solidFill>
                  <a:latin typeface="Calibri"/>
                  <a:ea typeface="Calibri"/>
                  <a:cs typeface="Calibri"/>
                  <a:sym typeface="Calibri"/>
                </a:rPr>
                <a:t>Demographic Information, Family Educational Background, Residency</a:t>
              </a:r>
            </a:p>
          </p:txBody>
        </p:sp>
        <p:sp>
          <p:nvSpPr>
            <p:cNvPr id="289" name="Shape 289"/>
            <p:cNvSpPr/>
            <p:nvPr/>
          </p:nvSpPr>
          <p:spPr>
            <a:xfrm>
              <a:off x="2593181" y="119061"/>
              <a:ext cx="2357399"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90" name="Shape 290"/>
            <p:cNvSpPr txBox="1"/>
            <p:nvPr/>
          </p:nvSpPr>
          <p:spPr>
            <a:xfrm>
              <a:off x="2662228" y="188109"/>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Application Fee:</a:t>
              </a:r>
            </a:p>
            <a:p>
              <a:pPr marL="0" marR="0" lvl="0" indent="0" algn="ctr" rtl="0">
                <a:lnSpc>
                  <a:spcPct val="90000"/>
                </a:lnSpc>
                <a:spcBef>
                  <a:spcPts val="700"/>
                </a:spcBef>
                <a:spcAft>
                  <a:spcPts val="0"/>
                </a:spcAft>
                <a:buSzPct val="25000"/>
                <a:buNone/>
              </a:pPr>
              <a:r>
                <a:rPr lang="en" sz="1600">
                  <a:solidFill>
                    <a:schemeClr val="lt1"/>
                  </a:solidFill>
                  <a:latin typeface="Calibri"/>
                  <a:ea typeface="Calibri"/>
                  <a:cs typeface="Calibri"/>
                  <a:sym typeface="Calibri"/>
                </a:rPr>
                <a:t>Are there waivers or exemptions available?</a:t>
              </a:r>
            </a:p>
          </p:txBody>
        </p:sp>
        <p:sp>
          <p:nvSpPr>
            <p:cNvPr id="291" name="Shape 291"/>
            <p:cNvSpPr/>
            <p:nvPr/>
          </p:nvSpPr>
          <p:spPr>
            <a:xfrm>
              <a:off x="5186362" y="119061"/>
              <a:ext cx="2357399"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92" name="Shape 292"/>
            <p:cNvSpPr txBox="1"/>
            <p:nvPr/>
          </p:nvSpPr>
          <p:spPr>
            <a:xfrm>
              <a:off x="5255410" y="188109"/>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High School Transcripts</a:t>
              </a:r>
            </a:p>
          </p:txBody>
        </p:sp>
        <p:sp>
          <p:nvSpPr>
            <p:cNvPr id="293" name="Shape 293"/>
            <p:cNvSpPr/>
            <p:nvPr/>
          </p:nvSpPr>
          <p:spPr>
            <a:xfrm>
              <a:off x="0" y="1769267"/>
              <a:ext cx="2357400"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94" name="Shape 294"/>
            <p:cNvSpPr txBox="1"/>
            <p:nvPr/>
          </p:nvSpPr>
          <p:spPr>
            <a:xfrm>
              <a:off x="69047" y="1990716"/>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dirty="0">
                  <a:solidFill>
                    <a:schemeClr val="lt1"/>
                  </a:solidFill>
                  <a:latin typeface="Calibri"/>
                  <a:ea typeface="Calibri"/>
                  <a:cs typeface="Calibri"/>
                  <a:sym typeface="Calibri"/>
                </a:rPr>
                <a:t>Test Scores:</a:t>
              </a:r>
            </a:p>
            <a:p>
              <a:pPr marL="0" marR="0" lvl="0" indent="0" algn="ctr" rtl="0">
                <a:lnSpc>
                  <a:spcPct val="90000"/>
                </a:lnSpc>
                <a:spcBef>
                  <a:spcPts val="700"/>
                </a:spcBef>
                <a:spcAft>
                  <a:spcPts val="0"/>
                </a:spcAft>
                <a:buSzPct val="25000"/>
                <a:buNone/>
              </a:pPr>
              <a:r>
                <a:rPr lang="en" sz="1400" dirty="0">
                  <a:solidFill>
                    <a:schemeClr val="lt1"/>
                  </a:solidFill>
                  <a:latin typeface="Calibri"/>
                  <a:ea typeface="Calibri"/>
                  <a:cs typeface="Calibri"/>
                  <a:sym typeface="Calibri"/>
                </a:rPr>
                <a:t>SAT, SAT II, Subject Test, ACT, Test Optional </a:t>
              </a:r>
            </a:p>
            <a:p>
              <a:pPr marL="0" marR="0" lvl="0" indent="0" algn="ctr" rtl="0">
                <a:lnSpc>
                  <a:spcPct val="90000"/>
                </a:lnSpc>
                <a:spcBef>
                  <a:spcPts val="490"/>
                </a:spcBef>
                <a:spcAft>
                  <a:spcPts val="0"/>
                </a:spcAft>
                <a:buNone/>
              </a:pPr>
              <a:endParaRPr sz="1400" dirty="0">
                <a:solidFill>
                  <a:schemeClr val="lt1"/>
                </a:solidFill>
                <a:latin typeface="Calibri"/>
                <a:ea typeface="Calibri"/>
                <a:cs typeface="Calibri"/>
                <a:sym typeface="Calibri"/>
              </a:endParaRPr>
            </a:p>
          </p:txBody>
        </p:sp>
        <p:sp>
          <p:nvSpPr>
            <p:cNvPr id="295" name="Shape 295"/>
            <p:cNvSpPr/>
            <p:nvPr/>
          </p:nvSpPr>
          <p:spPr>
            <a:xfrm>
              <a:off x="2623025" y="1771857"/>
              <a:ext cx="2357400"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96" name="Shape 296"/>
            <p:cNvSpPr txBox="1"/>
            <p:nvPr/>
          </p:nvSpPr>
          <p:spPr>
            <a:xfrm>
              <a:off x="2692074" y="1840905"/>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Letter(s) of Recommendation:</a:t>
              </a:r>
            </a:p>
            <a:p>
              <a:pPr marL="0" marR="0" lvl="0" indent="0" algn="ctr" rtl="0">
                <a:lnSpc>
                  <a:spcPct val="90000"/>
                </a:lnSpc>
                <a:spcBef>
                  <a:spcPts val="700"/>
                </a:spcBef>
                <a:spcAft>
                  <a:spcPts val="0"/>
                </a:spcAft>
                <a:buSzPct val="25000"/>
                <a:buNone/>
              </a:pPr>
              <a:r>
                <a:rPr lang="en" sz="1500">
                  <a:solidFill>
                    <a:schemeClr val="lt1"/>
                  </a:solidFill>
                  <a:latin typeface="Calibri"/>
                  <a:ea typeface="Calibri"/>
                  <a:cs typeface="Calibri"/>
                  <a:sym typeface="Calibri"/>
                </a:rPr>
                <a:t>How many? From whom?</a:t>
              </a:r>
            </a:p>
          </p:txBody>
        </p:sp>
        <p:sp>
          <p:nvSpPr>
            <p:cNvPr id="297" name="Shape 297"/>
            <p:cNvSpPr/>
            <p:nvPr/>
          </p:nvSpPr>
          <p:spPr>
            <a:xfrm>
              <a:off x="5186362" y="1769267"/>
              <a:ext cx="2357399"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98" name="Shape 298"/>
            <p:cNvSpPr txBox="1"/>
            <p:nvPr/>
          </p:nvSpPr>
          <p:spPr>
            <a:xfrm>
              <a:off x="5255410" y="1838316"/>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College Essay(s</a:t>
              </a:r>
              <a:r>
                <a:rPr lang="en" sz="2000">
                  <a:solidFill>
                    <a:schemeClr val="lt1"/>
                  </a:solidFill>
                  <a:latin typeface="Calibri"/>
                  <a:ea typeface="Calibri"/>
                  <a:cs typeface="Calibri"/>
                  <a:sym typeface="Calibri"/>
                </a:rPr>
                <a:t>)</a:t>
              </a:r>
            </a:p>
          </p:txBody>
        </p:sp>
        <p:sp>
          <p:nvSpPr>
            <p:cNvPr id="299" name="Shape 299"/>
            <p:cNvSpPr/>
            <p:nvPr/>
          </p:nvSpPr>
          <p:spPr>
            <a:xfrm>
              <a:off x="0" y="3419475"/>
              <a:ext cx="2357400" cy="14145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300" name="Shape 300"/>
            <p:cNvSpPr txBox="1"/>
            <p:nvPr/>
          </p:nvSpPr>
          <p:spPr>
            <a:xfrm>
              <a:off x="69047" y="3488523"/>
              <a:ext cx="2219400" cy="1276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Activity Sheet or Resume</a:t>
              </a:r>
            </a:p>
          </p:txBody>
        </p:sp>
        <p:sp>
          <p:nvSpPr>
            <p:cNvPr id="301" name="Shape 301"/>
            <p:cNvSpPr/>
            <p:nvPr/>
          </p:nvSpPr>
          <p:spPr>
            <a:xfrm>
              <a:off x="2593181" y="3419475"/>
              <a:ext cx="2357399" cy="1414500"/>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302" name="Shape 302"/>
            <p:cNvSpPr txBox="1"/>
            <p:nvPr/>
          </p:nvSpPr>
          <p:spPr>
            <a:xfrm>
              <a:off x="2593181" y="3419475"/>
              <a:ext cx="2357399" cy="1414500"/>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b="1">
                  <a:solidFill>
                    <a:schemeClr val="lt1"/>
                  </a:solidFill>
                  <a:latin typeface="Calibri"/>
                  <a:ea typeface="Calibri"/>
                  <a:cs typeface="Calibri"/>
                  <a:sym typeface="Calibri"/>
                </a:rPr>
                <a:t>Short Answer Questions </a:t>
              </a:r>
            </a:p>
          </p:txBody>
        </p:sp>
      </p:grpSp>
      <p:sp>
        <p:nvSpPr>
          <p:cNvPr id="303" name="Shape 303"/>
          <p:cNvSpPr txBox="1"/>
          <p:nvPr/>
        </p:nvSpPr>
        <p:spPr>
          <a:xfrm>
            <a:off x="1447800" y="791382"/>
            <a:ext cx="7696200" cy="484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dirty="0">
                <a:solidFill>
                  <a:schemeClr val="dk1"/>
                </a:solidFill>
                <a:latin typeface="Calibri"/>
                <a:ea typeface="Calibri"/>
                <a:cs typeface="Calibri"/>
                <a:sym typeface="Calibri"/>
              </a:rPr>
              <a:t>Most colleges require several basic elements:</a:t>
            </a:r>
          </a:p>
          <a:p>
            <a:pPr marL="0" marR="0" lvl="0" indent="0" algn="l" rtl="0">
              <a:spcBef>
                <a:spcPts val="0"/>
              </a:spcBef>
              <a:buNone/>
            </a:pPr>
            <a:endParaRPr sz="1800" dirty="0">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p:nvPr/>
        </p:nvSpPr>
        <p:spPr>
          <a:xfrm>
            <a:off x="826927"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Types of Review  </a:t>
            </a:r>
          </a:p>
        </p:txBody>
      </p:sp>
      <p:pic>
        <p:nvPicPr>
          <p:cNvPr id="264" name="Shape 264"/>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65" name="Shape 265"/>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66" name="Shape 266"/>
          <p:cNvSpPr txBox="1"/>
          <p:nvPr/>
        </p:nvSpPr>
        <p:spPr>
          <a:xfrm>
            <a:off x="2149355" y="698773"/>
            <a:ext cx="6477000" cy="5309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200">
                <a:solidFill>
                  <a:schemeClr val="dk1"/>
                </a:solidFill>
                <a:latin typeface="Calibri"/>
                <a:ea typeface="Calibri"/>
                <a:cs typeface="Calibri"/>
                <a:sym typeface="Calibri"/>
              </a:rPr>
              <a:t/>
            </a:r>
            <a:br>
              <a:rPr lang="en" sz="2200">
                <a:solidFill>
                  <a:schemeClr val="dk1"/>
                </a:solidFill>
                <a:latin typeface="Calibri"/>
                <a:ea typeface="Calibri"/>
                <a:cs typeface="Calibri"/>
                <a:sym typeface="Calibri"/>
              </a:rPr>
            </a:br>
            <a:endParaRPr lang="en" sz="2200">
              <a:solidFill>
                <a:schemeClr val="dk1"/>
              </a:solidFill>
              <a:latin typeface="Calibri"/>
              <a:ea typeface="Calibri"/>
              <a:cs typeface="Calibri"/>
              <a:sym typeface="Calibri"/>
            </a:endParaRPr>
          </a:p>
        </p:txBody>
      </p:sp>
      <p:grpSp>
        <p:nvGrpSpPr>
          <p:cNvPr id="267" name="Shape 267"/>
          <p:cNvGrpSpPr/>
          <p:nvPr/>
        </p:nvGrpSpPr>
        <p:grpSpPr>
          <a:xfrm>
            <a:off x="1653855" y="1583387"/>
            <a:ext cx="6791100" cy="2548260"/>
            <a:chOff x="0" y="706339"/>
            <a:chExt cx="6791100" cy="3397680"/>
          </a:xfrm>
        </p:grpSpPr>
        <p:sp>
          <p:nvSpPr>
            <p:cNvPr id="268" name="Shape 268"/>
            <p:cNvSpPr/>
            <p:nvPr/>
          </p:nvSpPr>
          <p:spPr>
            <a:xfrm>
              <a:off x="0" y="1090099"/>
              <a:ext cx="6791100" cy="655200"/>
            </a:xfrm>
            <a:prstGeom prst="rect">
              <a:avLst/>
            </a:prstGeom>
            <a:solidFill>
              <a:schemeClr val="lt1">
                <a:alpha val="89800"/>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69" name="Shape 269"/>
            <p:cNvSpPr/>
            <p:nvPr/>
          </p:nvSpPr>
          <p:spPr>
            <a:xfrm>
              <a:off x="339553" y="706339"/>
              <a:ext cx="4753800" cy="767400"/>
            </a:xfrm>
            <a:prstGeom prst="roundRect">
              <a:avLst>
                <a:gd name="adj" fmla="val 16667"/>
              </a:avLst>
            </a:prstGeom>
            <a:gradFill>
              <a:gsLst>
                <a:gs pos="0">
                  <a:srgbClr val="FF9192"/>
                </a:gs>
                <a:gs pos="35000">
                  <a:srgbClr val="FFB4B4"/>
                </a:gs>
                <a:gs pos="100000">
                  <a:srgbClr val="FFE0E0"/>
                </a:gs>
              </a:gsLst>
              <a:lin ang="16200038" scaled="0"/>
            </a:gra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70" name="Shape 270"/>
            <p:cNvSpPr txBox="1"/>
            <p:nvPr/>
          </p:nvSpPr>
          <p:spPr>
            <a:xfrm>
              <a:off x="377019" y="743806"/>
              <a:ext cx="4678800" cy="692700"/>
            </a:xfrm>
            <a:prstGeom prst="rect">
              <a:avLst/>
            </a:prstGeom>
            <a:noFill/>
            <a:ln>
              <a:noFill/>
            </a:ln>
          </p:spPr>
          <p:txBody>
            <a:bodyPr lIns="179675" tIns="0" rIns="179675" bIns="0" anchor="ctr" anchorCtr="0">
              <a:noAutofit/>
            </a:bodyPr>
            <a:lstStyle/>
            <a:p>
              <a:pPr marL="0" marR="0" lvl="0" indent="0" algn="l" rtl="0">
                <a:lnSpc>
                  <a:spcPct val="90000"/>
                </a:lnSpc>
                <a:spcBef>
                  <a:spcPts val="0"/>
                </a:spcBef>
                <a:spcAft>
                  <a:spcPts val="0"/>
                </a:spcAft>
                <a:buSzPct val="25000"/>
                <a:buNone/>
              </a:pPr>
              <a:r>
                <a:rPr lang="en" sz="2600" dirty="0">
                  <a:solidFill>
                    <a:schemeClr val="dk1"/>
                  </a:solidFill>
                  <a:latin typeface="Calibri"/>
                  <a:ea typeface="Calibri"/>
                  <a:cs typeface="Calibri"/>
                  <a:sym typeface="Calibri"/>
                </a:rPr>
                <a:t>Holistic and Committee Review</a:t>
              </a:r>
            </a:p>
          </p:txBody>
        </p:sp>
        <p:sp>
          <p:nvSpPr>
            <p:cNvPr id="271" name="Shape 271"/>
            <p:cNvSpPr/>
            <p:nvPr/>
          </p:nvSpPr>
          <p:spPr>
            <a:xfrm>
              <a:off x="0" y="2269458"/>
              <a:ext cx="6791100" cy="655200"/>
            </a:xfrm>
            <a:prstGeom prst="rect">
              <a:avLst/>
            </a:prstGeom>
            <a:solidFill>
              <a:schemeClr val="lt1">
                <a:alpha val="89800"/>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72" name="Shape 272"/>
            <p:cNvSpPr/>
            <p:nvPr/>
          </p:nvSpPr>
          <p:spPr>
            <a:xfrm>
              <a:off x="339553" y="1885699"/>
              <a:ext cx="4753800" cy="767400"/>
            </a:xfrm>
            <a:prstGeom prst="roundRect">
              <a:avLst>
                <a:gd name="adj" fmla="val 16667"/>
              </a:avLst>
            </a:prstGeom>
            <a:gradFill>
              <a:gsLst>
                <a:gs pos="0">
                  <a:srgbClr val="FF9192"/>
                </a:gs>
                <a:gs pos="35000">
                  <a:srgbClr val="FFB4B4"/>
                </a:gs>
                <a:gs pos="100000">
                  <a:srgbClr val="FFE0E0"/>
                </a:gs>
              </a:gsLst>
              <a:lin ang="16200038" scaled="0"/>
            </a:gra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73" name="Shape 273"/>
            <p:cNvSpPr txBox="1"/>
            <p:nvPr/>
          </p:nvSpPr>
          <p:spPr>
            <a:xfrm>
              <a:off x="377019" y="1923166"/>
              <a:ext cx="4678800" cy="692700"/>
            </a:xfrm>
            <a:prstGeom prst="rect">
              <a:avLst/>
            </a:prstGeom>
            <a:noFill/>
            <a:ln>
              <a:noFill/>
            </a:ln>
          </p:spPr>
          <p:txBody>
            <a:bodyPr lIns="179675" tIns="0" rIns="179675" bIns="0" anchor="ctr" anchorCtr="0">
              <a:noAutofit/>
            </a:bodyPr>
            <a:lstStyle/>
            <a:p>
              <a:pPr marL="0" marR="0" lvl="0" indent="0" algn="l" rtl="0">
                <a:lnSpc>
                  <a:spcPct val="90000"/>
                </a:lnSpc>
                <a:spcBef>
                  <a:spcPts val="0"/>
                </a:spcBef>
                <a:spcAft>
                  <a:spcPts val="0"/>
                </a:spcAft>
                <a:buSzPct val="25000"/>
                <a:buNone/>
              </a:pPr>
              <a:r>
                <a:rPr lang="en" sz="2600">
                  <a:solidFill>
                    <a:schemeClr val="dk1"/>
                  </a:solidFill>
                  <a:latin typeface="Calibri"/>
                  <a:ea typeface="Calibri"/>
                  <a:cs typeface="Calibri"/>
                  <a:sym typeface="Calibri"/>
                </a:rPr>
                <a:t>Data Driven </a:t>
              </a:r>
            </a:p>
          </p:txBody>
        </p:sp>
        <p:sp>
          <p:nvSpPr>
            <p:cNvPr id="274" name="Shape 274"/>
            <p:cNvSpPr/>
            <p:nvPr/>
          </p:nvSpPr>
          <p:spPr>
            <a:xfrm>
              <a:off x="0" y="3448819"/>
              <a:ext cx="6791100" cy="655200"/>
            </a:xfrm>
            <a:prstGeom prst="rect">
              <a:avLst/>
            </a:prstGeom>
            <a:solidFill>
              <a:schemeClr val="lt1">
                <a:alpha val="89800"/>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75" name="Shape 275"/>
            <p:cNvSpPr/>
            <p:nvPr/>
          </p:nvSpPr>
          <p:spPr>
            <a:xfrm>
              <a:off x="339553" y="3065058"/>
              <a:ext cx="4753800" cy="767400"/>
            </a:xfrm>
            <a:prstGeom prst="roundRect">
              <a:avLst>
                <a:gd name="adj" fmla="val 16667"/>
              </a:avLst>
            </a:prstGeom>
            <a:gradFill>
              <a:gsLst>
                <a:gs pos="0">
                  <a:srgbClr val="FF9192"/>
                </a:gs>
                <a:gs pos="35000">
                  <a:srgbClr val="FFB4B4"/>
                </a:gs>
                <a:gs pos="100000">
                  <a:srgbClr val="FFE0E0"/>
                </a:gs>
              </a:gsLst>
              <a:lin ang="16200038" scaled="0"/>
            </a:gra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276" name="Shape 276"/>
            <p:cNvSpPr txBox="1"/>
            <p:nvPr/>
          </p:nvSpPr>
          <p:spPr>
            <a:xfrm>
              <a:off x="377019" y="3102525"/>
              <a:ext cx="4678800" cy="692700"/>
            </a:xfrm>
            <a:prstGeom prst="rect">
              <a:avLst/>
            </a:prstGeom>
            <a:noFill/>
            <a:ln>
              <a:noFill/>
            </a:ln>
          </p:spPr>
          <p:txBody>
            <a:bodyPr lIns="179675" tIns="0" rIns="179675" bIns="0" anchor="ctr" anchorCtr="0">
              <a:noAutofit/>
            </a:bodyPr>
            <a:lstStyle/>
            <a:p>
              <a:pPr marL="0" marR="0" lvl="0" indent="0" algn="l" rtl="0">
                <a:lnSpc>
                  <a:spcPct val="90000"/>
                </a:lnSpc>
                <a:spcBef>
                  <a:spcPts val="0"/>
                </a:spcBef>
                <a:spcAft>
                  <a:spcPts val="0"/>
                </a:spcAft>
                <a:buSzPct val="25000"/>
                <a:buNone/>
              </a:pPr>
              <a:r>
                <a:rPr lang="en" sz="2600">
                  <a:solidFill>
                    <a:schemeClr val="dk1"/>
                  </a:solidFill>
                  <a:latin typeface="Calibri"/>
                  <a:ea typeface="Calibri"/>
                  <a:cs typeface="Calibri"/>
                  <a:sym typeface="Calibri"/>
                </a:rPr>
                <a:t>Open Enrollment </a:t>
              </a:r>
            </a:p>
          </p:txBody>
        </p:sp>
      </p:grpSp>
      <p:pic>
        <p:nvPicPr>
          <p:cNvPr id="17"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10" name="Picture 4" descr="FTT_Shell_186.eps"/>
          <p:cNvPicPr>
            <a:picLocks noChangeAspect="1"/>
          </p:cNvPicPr>
          <p:nvPr/>
        </p:nvPicPr>
        <p:blipFill>
          <a:blip r:embed="rId3"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310" name="Shape 310"/>
          <p:cNvSpPr txBox="1">
            <a:spLocks noGrp="1"/>
          </p:cNvSpPr>
          <p:nvPr>
            <p:ph type="title"/>
          </p:nvPr>
        </p:nvSpPr>
        <p:spPr>
          <a:xfrm>
            <a:off x="675623" y="367684"/>
            <a:ext cx="8229600" cy="4514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 sz="3866" dirty="0">
                <a:solidFill>
                  <a:srgbClr val="E30000"/>
                </a:solidFill>
                <a:latin typeface="Arial"/>
                <a:ea typeface="Arial"/>
                <a:cs typeface="Arial"/>
                <a:sym typeface="Arial"/>
              </a:rPr>
              <a:t>26 FACTORS</a:t>
            </a:r>
          </a:p>
        </p:txBody>
      </p:sp>
      <p:sp>
        <p:nvSpPr>
          <p:cNvPr id="311" name="Shape 311"/>
          <p:cNvSpPr txBox="1">
            <a:spLocks noGrp="1"/>
          </p:cNvSpPr>
          <p:nvPr>
            <p:ph type="body" idx="1"/>
          </p:nvPr>
        </p:nvSpPr>
        <p:spPr>
          <a:xfrm>
            <a:off x="1653855" y="1171217"/>
            <a:ext cx="4038600" cy="3394500"/>
          </a:xfrm>
          <a:prstGeom prst="rect">
            <a:avLst/>
          </a:prstGeom>
        </p:spPr>
        <p:txBody>
          <a:bodyPr lIns="91425" tIns="91425" rIns="91425" bIns="91425" anchor="t" anchorCtr="0">
            <a:noAutofit/>
          </a:bodyPr>
          <a:lstStyle/>
          <a:p>
            <a:pPr marL="241092" lvl="0" indent="-215311" rtl="0">
              <a:spcBef>
                <a:spcPts val="0"/>
              </a:spcBef>
              <a:buClr>
                <a:srgbClr val="FF0000"/>
              </a:buClr>
              <a:buSzPct val="100000"/>
            </a:pPr>
            <a:r>
              <a:rPr lang="en" sz="1200" dirty="0">
                <a:latin typeface="Arial"/>
                <a:ea typeface="Arial"/>
                <a:cs typeface="Arial"/>
                <a:sym typeface="Arial"/>
              </a:rPr>
              <a:t>High school achievement</a:t>
            </a:r>
          </a:p>
          <a:p>
            <a:pPr marL="241092" lvl="0" indent="-215311" rtl="0">
              <a:spcBef>
                <a:spcPts val="422"/>
              </a:spcBef>
              <a:buClr>
                <a:srgbClr val="FF0000"/>
              </a:buClr>
              <a:buSzPct val="100000"/>
            </a:pPr>
            <a:r>
              <a:rPr lang="en" sz="1200" dirty="0">
                <a:latin typeface="Arial"/>
                <a:ea typeface="Arial"/>
                <a:cs typeface="Arial"/>
                <a:sym typeface="Arial"/>
              </a:rPr>
              <a:t>Grades in academic subjects</a:t>
            </a:r>
          </a:p>
          <a:p>
            <a:pPr marL="241092" lvl="0" indent="-215311" rtl="0">
              <a:spcBef>
                <a:spcPts val="422"/>
              </a:spcBef>
              <a:buClr>
                <a:srgbClr val="FF0000"/>
              </a:buClr>
              <a:buSzPct val="100000"/>
            </a:pPr>
            <a:r>
              <a:rPr lang="en" sz="1200" dirty="0">
                <a:latin typeface="Arial"/>
                <a:ea typeface="Arial"/>
                <a:cs typeface="Arial"/>
                <a:sym typeface="Arial"/>
              </a:rPr>
              <a:t>Progression of performance</a:t>
            </a:r>
          </a:p>
          <a:p>
            <a:pPr marL="241092" lvl="0" indent="-215311" rtl="0">
              <a:spcBef>
                <a:spcPts val="422"/>
              </a:spcBef>
              <a:buClr>
                <a:srgbClr val="FF0000"/>
              </a:buClr>
              <a:buSzPct val="100000"/>
            </a:pPr>
            <a:r>
              <a:rPr lang="en" sz="1200" dirty="0">
                <a:latin typeface="Arial"/>
                <a:ea typeface="Arial"/>
                <a:cs typeface="Arial"/>
                <a:sym typeface="Arial"/>
              </a:rPr>
              <a:t>Rank in class (actual or percentile)</a:t>
            </a:r>
          </a:p>
          <a:p>
            <a:pPr marL="241092" lvl="0" indent="-215311" rtl="0">
              <a:spcBef>
                <a:spcPts val="422"/>
              </a:spcBef>
              <a:buClr>
                <a:srgbClr val="FF0000"/>
              </a:buClr>
              <a:buSzPct val="100000"/>
            </a:pPr>
            <a:r>
              <a:rPr lang="en" sz="1200" dirty="0">
                <a:latin typeface="Arial"/>
                <a:ea typeface="Arial"/>
                <a:cs typeface="Arial"/>
                <a:sym typeface="Arial"/>
              </a:rPr>
              <a:t>Written expression of ideas (essays)</a:t>
            </a:r>
          </a:p>
          <a:p>
            <a:pPr marL="241092" lvl="0" indent="-215311" rtl="0">
              <a:spcBef>
                <a:spcPts val="422"/>
              </a:spcBef>
              <a:buClr>
                <a:srgbClr val="FF0000"/>
              </a:buClr>
              <a:buSzPct val="100000"/>
            </a:pPr>
            <a:r>
              <a:rPr lang="en" sz="1200" dirty="0">
                <a:latin typeface="Arial"/>
                <a:ea typeface="Arial"/>
                <a:cs typeface="Arial"/>
                <a:sym typeface="Arial"/>
              </a:rPr>
              <a:t>Gender</a:t>
            </a:r>
          </a:p>
          <a:p>
            <a:pPr marL="241092" lvl="0" indent="-215311" rtl="0">
              <a:spcBef>
                <a:spcPts val="422"/>
              </a:spcBef>
              <a:buClr>
                <a:srgbClr val="FF0000"/>
              </a:buClr>
              <a:buSzPct val="100000"/>
            </a:pPr>
            <a:r>
              <a:rPr lang="en" sz="1200" dirty="0">
                <a:latin typeface="Arial"/>
                <a:ea typeface="Arial"/>
                <a:cs typeface="Arial"/>
                <a:sym typeface="Arial"/>
              </a:rPr>
              <a:t>SAT I or ACT scores</a:t>
            </a:r>
          </a:p>
          <a:p>
            <a:pPr marL="241092" lvl="0" indent="-215311" rtl="0">
              <a:spcBef>
                <a:spcPts val="422"/>
              </a:spcBef>
              <a:buClr>
                <a:srgbClr val="FF0000"/>
              </a:buClr>
              <a:buSzPct val="100000"/>
            </a:pPr>
            <a:r>
              <a:rPr lang="en" sz="1200" dirty="0">
                <a:latin typeface="Arial"/>
                <a:ea typeface="Arial"/>
                <a:cs typeface="Arial"/>
                <a:sym typeface="Arial"/>
              </a:rPr>
              <a:t>Work experience</a:t>
            </a:r>
          </a:p>
          <a:p>
            <a:pPr marL="241092" lvl="0" indent="-215311" rtl="0">
              <a:spcBef>
                <a:spcPts val="422"/>
              </a:spcBef>
              <a:buClr>
                <a:srgbClr val="FF0000"/>
              </a:buClr>
              <a:buSzPct val="100000"/>
            </a:pPr>
            <a:r>
              <a:rPr lang="en" sz="1200" dirty="0">
                <a:latin typeface="Arial"/>
                <a:ea typeface="Arial"/>
                <a:cs typeface="Arial"/>
                <a:sym typeface="Arial"/>
              </a:rPr>
              <a:t>Extenuating circumstances</a:t>
            </a:r>
          </a:p>
          <a:p>
            <a:pPr marL="241092" lvl="0" indent="-215311" rtl="0">
              <a:spcBef>
                <a:spcPts val="422"/>
              </a:spcBef>
              <a:buClr>
                <a:srgbClr val="FF0000"/>
              </a:buClr>
              <a:buSzPct val="100000"/>
            </a:pPr>
            <a:r>
              <a:rPr lang="en" sz="1200" dirty="0">
                <a:latin typeface="Arial"/>
                <a:ea typeface="Arial"/>
                <a:cs typeface="Arial"/>
                <a:sym typeface="Arial"/>
              </a:rPr>
              <a:t>Recognition of special achievement</a:t>
            </a:r>
          </a:p>
          <a:p>
            <a:pPr marL="241092" lvl="0" indent="-215311" rtl="0">
              <a:spcBef>
                <a:spcPts val="422"/>
              </a:spcBef>
              <a:buClr>
                <a:srgbClr val="FF0000"/>
              </a:buClr>
              <a:buSzPct val="100000"/>
            </a:pPr>
            <a:r>
              <a:rPr lang="en" sz="1200" dirty="0">
                <a:latin typeface="Arial"/>
                <a:ea typeface="Arial"/>
                <a:cs typeface="Arial"/>
                <a:sym typeface="Arial"/>
              </a:rPr>
              <a:t>Socio-economic background</a:t>
            </a:r>
          </a:p>
          <a:p>
            <a:pPr marL="241092" lvl="0" indent="-215311" rtl="0">
              <a:spcBef>
                <a:spcPts val="422"/>
              </a:spcBef>
              <a:buClr>
                <a:srgbClr val="FF0000"/>
              </a:buClr>
              <a:buSzPct val="100000"/>
            </a:pPr>
            <a:r>
              <a:rPr lang="en" sz="1200" dirty="0">
                <a:latin typeface="Arial"/>
                <a:ea typeface="Arial"/>
                <a:cs typeface="Arial"/>
                <a:sym typeface="Arial"/>
              </a:rPr>
              <a:t>Breadth of life experiences</a:t>
            </a:r>
          </a:p>
          <a:p>
            <a:pPr marL="241092" lvl="0" indent="-215311" rtl="0">
              <a:spcBef>
                <a:spcPts val="422"/>
              </a:spcBef>
              <a:buClr>
                <a:srgbClr val="FF0000"/>
              </a:buClr>
              <a:buSzPct val="100000"/>
            </a:pPr>
            <a:r>
              <a:rPr lang="en" sz="1200" dirty="0">
                <a:latin typeface="Arial"/>
                <a:ea typeface="Arial"/>
                <a:cs typeface="Arial"/>
                <a:sym typeface="Arial"/>
              </a:rPr>
              <a:t>Extracurricular activities</a:t>
            </a:r>
          </a:p>
          <a:p>
            <a:pPr marL="0" lvl="0" indent="0" rtl="0">
              <a:spcBef>
                <a:spcPts val="422"/>
              </a:spcBef>
              <a:buNone/>
            </a:pPr>
            <a:endParaRPr sz="1000" dirty="0">
              <a:latin typeface="Arial"/>
              <a:ea typeface="Arial"/>
              <a:cs typeface="Arial"/>
              <a:sym typeface="Arial"/>
            </a:endParaRPr>
          </a:p>
          <a:p>
            <a:pPr lvl="0">
              <a:spcBef>
                <a:spcPts val="0"/>
              </a:spcBef>
              <a:buNone/>
            </a:pPr>
            <a:endParaRPr dirty="0"/>
          </a:p>
        </p:txBody>
      </p:sp>
      <p:sp>
        <p:nvSpPr>
          <p:cNvPr id="312" name="Shape 312"/>
          <p:cNvSpPr txBox="1">
            <a:spLocks noGrp="1"/>
          </p:cNvSpPr>
          <p:nvPr>
            <p:ph type="body" idx="2"/>
          </p:nvPr>
        </p:nvSpPr>
        <p:spPr>
          <a:xfrm>
            <a:off x="5017927" y="1171217"/>
            <a:ext cx="4038600" cy="3394500"/>
          </a:xfrm>
          <a:prstGeom prst="rect">
            <a:avLst/>
          </a:prstGeom>
        </p:spPr>
        <p:txBody>
          <a:bodyPr lIns="91425" tIns="91425" rIns="91425" bIns="91425" anchor="t" anchorCtr="0">
            <a:noAutofit/>
          </a:bodyPr>
          <a:lstStyle/>
          <a:p>
            <a:pPr marL="241092" lvl="0" indent="-215311" rtl="0">
              <a:spcBef>
                <a:spcPts val="422"/>
              </a:spcBef>
              <a:buClr>
                <a:srgbClr val="FF0000"/>
              </a:buClr>
              <a:buSzPct val="100000"/>
            </a:pPr>
            <a:r>
              <a:rPr lang="en" sz="1200" dirty="0">
                <a:latin typeface="Arial"/>
                <a:ea typeface="Arial"/>
                <a:cs typeface="Arial"/>
                <a:sym typeface="Arial"/>
              </a:rPr>
              <a:t>Special talents and skills</a:t>
            </a:r>
          </a:p>
          <a:p>
            <a:pPr marL="241092" lvl="0" indent="-215311" rtl="0">
              <a:spcBef>
                <a:spcPts val="422"/>
              </a:spcBef>
              <a:buClr>
                <a:srgbClr val="FF0000"/>
              </a:buClr>
              <a:buSzPct val="100000"/>
            </a:pPr>
            <a:r>
              <a:rPr lang="en" sz="1200" dirty="0">
                <a:latin typeface="Arial"/>
                <a:ea typeface="Arial"/>
                <a:cs typeface="Arial"/>
                <a:sym typeface="Arial"/>
              </a:rPr>
              <a:t>Community involvement</a:t>
            </a:r>
          </a:p>
          <a:p>
            <a:pPr marL="241092" lvl="0" indent="-215311" rtl="0">
              <a:spcBef>
                <a:spcPts val="422"/>
              </a:spcBef>
              <a:buClr>
                <a:srgbClr val="FF0000"/>
              </a:buClr>
              <a:buSzPct val="100000"/>
            </a:pPr>
            <a:r>
              <a:rPr lang="en" sz="1200" dirty="0">
                <a:latin typeface="Arial"/>
                <a:ea typeface="Arial"/>
                <a:cs typeface="Arial"/>
                <a:sym typeface="Arial"/>
              </a:rPr>
              <a:t>Community service</a:t>
            </a:r>
          </a:p>
          <a:p>
            <a:pPr marL="241092" lvl="0" indent="-215311" rtl="0">
              <a:spcBef>
                <a:spcPts val="422"/>
              </a:spcBef>
              <a:buClr>
                <a:srgbClr val="FF0000"/>
              </a:buClr>
              <a:buSzPct val="100000"/>
            </a:pPr>
            <a:r>
              <a:rPr lang="en" sz="1200" dirty="0">
                <a:latin typeface="Arial"/>
                <a:ea typeface="Arial"/>
                <a:cs typeface="Arial"/>
                <a:sym typeface="Arial"/>
              </a:rPr>
              <a:t>Demonstrated leadership</a:t>
            </a:r>
          </a:p>
          <a:p>
            <a:pPr marL="241092" lvl="0" indent="-215311" rtl="0">
              <a:spcBef>
                <a:spcPts val="422"/>
              </a:spcBef>
              <a:buClr>
                <a:srgbClr val="FF0000"/>
              </a:buClr>
              <a:buSzPct val="100000"/>
            </a:pPr>
            <a:r>
              <a:rPr lang="en" sz="1200" dirty="0">
                <a:latin typeface="Arial"/>
                <a:ea typeface="Arial"/>
                <a:cs typeface="Arial"/>
                <a:sym typeface="Arial"/>
              </a:rPr>
              <a:t>Academic endeavors outside the classroom</a:t>
            </a:r>
          </a:p>
          <a:p>
            <a:pPr marL="241092" lvl="0" indent="-215311" rtl="0">
              <a:spcBef>
                <a:spcPts val="422"/>
              </a:spcBef>
              <a:buClr>
                <a:srgbClr val="FF0000"/>
              </a:buClr>
              <a:buSzPct val="100000"/>
            </a:pPr>
            <a:r>
              <a:rPr lang="en" sz="1200" dirty="0">
                <a:latin typeface="Arial"/>
                <a:ea typeface="Arial"/>
                <a:cs typeface="Arial"/>
                <a:sym typeface="Arial"/>
              </a:rPr>
              <a:t>Quality of coursework</a:t>
            </a:r>
          </a:p>
          <a:p>
            <a:pPr marL="241092" lvl="0" indent="-215311" rtl="0">
              <a:spcBef>
                <a:spcPts val="422"/>
              </a:spcBef>
              <a:buClr>
                <a:srgbClr val="FF0000"/>
              </a:buClr>
              <a:buSzPct val="100000"/>
            </a:pPr>
            <a:r>
              <a:rPr lang="en" sz="1200" dirty="0">
                <a:latin typeface="Arial"/>
                <a:ea typeface="Arial"/>
                <a:cs typeface="Arial"/>
                <a:sym typeface="Arial"/>
              </a:rPr>
              <a:t>Residency status</a:t>
            </a:r>
          </a:p>
          <a:p>
            <a:pPr marL="241092" lvl="0" indent="-215311" rtl="0">
              <a:spcBef>
                <a:spcPts val="422"/>
              </a:spcBef>
              <a:buClr>
                <a:srgbClr val="FF0000"/>
              </a:buClr>
              <a:buSzPct val="100000"/>
            </a:pPr>
            <a:r>
              <a:rPr lang="en" sz="1200" dirty="0">
                <a:latin typeface="Arial"/>
                <a:ea typeface="Arial"/>
                <a:cs typeface="Arial"/>
                <a:sym typeface="Arial"/>
              </a:rPr>
              <a:t>Race</a:t>
            </a:r>
          </a:p>
          <a:p>
            <a:pPr marL="241092" lvl="0" indent="-215311" rtl="0">
              <a:spcBef>
                <a:spcPts val="422"/>
              </a:spcBef>
              <a:buClr>
                <a:srgbClr val="FF0000"/>
              </a:buClr>
              <a:buSzPct val="100000"/>
            </a:pPr>
            <a:r>
              <a:rPr lang="en" sz="1200" dirty="0">
                <a:latin typeface="Arial"/>
                <a:ea typeface="Arial"/>
                <a:cs typeface="Arial"/>
                <a:sym typeface="Arial"/>
              </a:rPr>
              <a:t>Ethnicity</a:t>
            </a:r>
          </a:p>
          <a:p>
            <a:pPr marL="241092" lvl="0" indent="-215311" rtl="0">
              <a:spcBef>
                <a:spcPts val="422"/>
              </a:spcBef>
              <a:buClr>
                <a:srgbClr val="FF0000"/>
              </a:buClr>
              <a:buSzPct val="100000"/>
            </a:pPr>
            <a:r>
              <a:rPr lang="en" sz="1200" dirty="0">
                <a:latin typeface="Arial"/>
                <a:ea typeface="Arial"/>
                <a:cs typeface="Arial"/>
                <a:sym typeface="Arial"/>
              </a:rPr>
              <a:t>Family educational background</a:t>
            </a:r>
          </a:p>
          <a:p>
            <a:pPr marL="241092" lvl="0" indent="-215311" rtl="0">
              <a:spcBef>
                <a:spcPts val="422"/>
              </a:spcBef>
              <a:buClr>
                <a:srgbClr val="FF0000"/>
              </a:buClr>
              <a:buSzPct val="100000"/>
            </a:pPr>
            <a:r>
              <a:rPr lang="en" sz="1200" dirty="0">
                <a:latin typeface="Arial"/>
                <a:ea typeface="Arial"/>
                <a:cs typeface="Arial"/>
                <a:sym typeface="Arial"/>
              </a:rPr>
              <a:t>Learning differences</a:t>
            </a:r>
          </a:p>
          <a:p>
            <a:pPr marL="241092" lvl="0" indent="-215311" rtl="0">
              <a:spcBef>
                <a:spcPts val="422"/>
              </a:spcBef>
              <a:buClr>
                <a:srgbClr val="FF0000"/>
              </a:buClr>
              <a:buSzPct val="100000"/>
            </a:pPr>
            <a:r>
              <a:rPr lang="en" sz="1200" dirty="0">
                <a:latin typeface="Arial"/>
                <a:ea typeface="Arial"/>
                <a:cs typeface="Arial"/>
                <a:sym typeface="Arial"/>
              </a:rPr>
              <a:t>English as a second-language / Language spoken at home</a:t>
            </a:r>
          </a:p>
          <a:p>
            <a:pPr marL="241092" lvl="0" indent="-215311" rtl="0">
              <a:spcBef>
                <a:spcPts val="422"/>
              </a:spcBef>
              <a:buClr>
                <a:srgbClr val="FF0000"/>
              </a:buClr>
              <a:buSzPct val="100000"/>
            </a:pPr>
            <a:r>
              <a:rPr lang="en" sz="1200" dirty="0">
                <a:latin typeface="Arial"/>
                <a:ea typeface="Arial"/>
                <a:cs typeface="Arial"/>
                <a:sym typeface="Arial"/>
              </a:rPr>
              <a:t>Geographic origin</a:t>
            </a:r>
          </a:p>
          <a:p>
            <a:pPr lvl="0">
              <a:spcBef>
                <a:spcPts val="0"/>
              </a:spcBef>
              <a:buNone/>
            </a:pPr>
            <a:endParaRPr dirty="0"/>
          </a:p>
        </p:txBody>
      </p:sp>
      <p:pic>
        <p:nvPicPr>
          <p:cNvPr id="6" name="Shape 264"/>
          <p:cNvPicPr preferRelativeResize="0"/>
          <p:nvPr/>
        </p:nvPicPr>
        <p:blipFill rotWithShape="1">
          <a:blip r:embed="rId4">
            <a:alphaModFix/>
          </a:blip>
          <a:srcRect/>
          <a:stretch/>
        </p:blipFill>
        <p:spPr>
          <a:xfrm>
            <a:off x="8077200" y="110728"/>
            <a:ext cx="527400" cy="51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0" y="155770"/>
            <a:ext cx="91440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Application Deadlines</a:t>
            </a:r>
          </a:p>
        </p:txBody>
      </p:sp>
      <p:pic>
        <p:nvPicPr>
          <p:cNvPr id="323" name="Shape 32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324" name="Shape 324"/>
          <p:cNvCxnSpPr/>
          <p:nvPr/>
        </p:nvCxnSpPr>
        <p:spPr>
          <a:xfrm>
            <a:off x="0" y="742950"/>
            <a:ext cx="9144000" cy="0"/>
          </a:xfrm>
          <a:prstGeom prst="straightConnector1">
            <a:avLst/>
          </a:prstGeom>
          <a:noFill/>
          <a:ln w="9525" cap="flat" cmpd="sng">
            <a:solidFill>
              <a:srgbClr val="969696"/>
            </a:solidFill>
            <a:prstDash val="solid"/>
            <a:round/>
            <a:headEnd type="none" w="med" len="med"/>
            <a:tailEnd type="none" w="med" len="med"/>
          </a:ln>
        </p:spPr>
      </p:cxnSp>
      <p:grpSp>
        <p:nvGrpSpPr>
          <p:cNvPr id="325" name="Shape 325"/>
          <p:cNvGrpSpPr/>
          <p:nvPr/>
        </p:nvGrpSpPr>
        <p:grpSpPr>
          <a:xfrm>
            <a:off x="457200" y="1200602"/>
            <a:ext cx="8381999" cy="3713853"/>
            <a:chOff x="0" y="604"/>
            <a:chExt cx="8381999" cy="4951804"/>
          </a:xfrm>
        </p:grpSpPr>
        <p:sp>
          <p:nvSpPr>
            <p:cNvPr id="326" name="Shape 326"/>
            <p:cNvSpPr/>
            <p:nvPr/>
          </p:nvSpPr>
          <p:spPr>
            <a:xfrm rot="5400000">
              <a:off x="5303549" y="-2186509"/>
              <a:ext cx="792300" cy="5364600"/>
            </a:xfrm>
            <a:prstGeom prst="round2SameRect">
              <a:avLst>
                <a:gd name="adj1" fmla="val 16667"/>
                <a:gd name="adj2" fmla="val 0"/>
              </a:avLst>
            </a:prstGeom>
            <a:solidFill>
              <a:srgbClr val="FFBFBF">
                <a:alpha val="89800"/>
              </a:srgbClr>
            </a:solidFill>
            <a:ln w="25400" cap="flat" cmpd="sng">
              <a:solidFill>
                <a:srgbClr val="E8CACA">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27" name="Shape 327"/>
            <p:cNvSpPr txBox="1"/>
            <p:nvPr/>
          </p:nvSpPr>
          <p:spPr>
            <a:xfrm>
              <a:off x="3017518" y="138317"/>
              <a:ext cx="5325900" cy="7149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Binding contract.</a:t>
              </a:r>
            </a:p>
          </p:txBody>
        </p:sp>
        <p:sp>
          <p:nvSpPr>
            <p:cNvPr id="328" name="Shape 328"/>
            <p:cNvSpPr/>
            <p:nvPr/>
          </p:nvSpPr>
          <p:spPr>
            <a:xfrm>
              <a:off x="0" y="603"/>
              <a:ext cx="3017400" cy="99030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29" name="Shape 329"/>
            <p:cNvSpPr txBox="1"/>
            <p:nvPr/>
          </p:nvSpPr>
          <p:spPr>
            <a:xfrm>
              <a:off x="48345" y="48948"/>
              <a:ext cx="2920800" cy="8937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Early Decision</a:t>
              </a:r>
            </a:p>
          </p:txBody>
        </p:sp>
        <p:sp>
          <p:nvSpPr>
            <p:cNvPr id="330" name="Shape 330"/>
            <p:cNvSpPr/>
            <p:nvPr/>
          </p:nvSpPr>
          <p:spPr>
            <a:xfrm rot="5400000">
              <a:off x="5273675" y="-1146633"/>
              <a:ext cx="792300" cy="5364600"/>
            </a:xfrm>
            <a:prstGeom prst="round2SameRect">
              <a:avLst>
                <a:gd name="adj1" fmla="val 16667"/>
                <a:gd name="adj2" fmla="val 0"/>
              </a:avLst>
            </a:prstGeom>
            <a:solidFill>
              <a:srgbClr val="FFBFBF">
                <a:alpha val="89800"/>
              </a:srgbClr>
            </a:solidFill>
            <a:ln w="25400" cap="flat" cmpd="sng">
              <a:solidFill>
                <a:srgbClr val="E8CACA">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1" name="Shape 331"/>
            <p:cNvSpPr txBox="1"/>
            <p:nvPr/>
          </p:nvSpPr>
          <p:spPr>
            <a:xfrm>
              <a:off x="2987646" y="1178192"/>
              <a:ext cx="5325900" cy="7149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Non-binding, but still provides benefits of applying early.</a:t>
              </a:r>
            </a:p>
          </p:txBody>
        </p:sp>
        <p:sp>
          <p:nvSpPr>
            <p:cNvPr id="332" name="Shape 332"/>
            <p:cNvSpPr/>
            <p:nvPr/>
          </p:nvSpPr>
          <p:spPr>
            <a:xfrm>
              <a:off x="0" y="1040479"/>
              <a:ext cx="3017400" cy="99030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3" name="Shape 333"/>
            <p:cNvSpPr txBox="1"/>
            <p:nvPr/>
          </p:nvSpPr>
          <p:spPr>
            <a:xfrm>
              <a:off x="48345" y="1088825"/>
              <a:ext cx="2920800" cy="8937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Early Action</a:t>
              </a:r>
            </a:p>
          </p:txBody>
        </p:sp>
        <p:sp>
          <p:nvSpPr>
            <p:cNvPr id="334" name="Shape 334"/>
            <p:cNvSpPr/>
            <p:nvPr/>
          </p:nvSpPr>
          <p:spPr>
            <a:xfrm rot="5400000">
              <a:off x="5303549" y="-106757"/>
              <a:ext cx="792300" cy="5364600"/>
            </a:xfrm>
            <a:prstGeom prst="round2SameRect">
              <a:avLst>
                <a:gd name="adj1" fmla="val 16667"/>
                <a:gd name="adj2" fmla="val 0"/>
              </a:avLst>
            </a:prstGeom>
            <a:solidFill>
              <a:srgbClr val="FFBFBF">
                <a:alpha val="89800"/>
              </a:srgbClr>
            </a:solidFill>
            <a:ln w="25400" cap="flat" cmpd="sng">
              <a:solidFill>
                <a:srgbClr val="E8CACA">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5" name="Shape 335"/>
            <p:cNvSpPr txBox="1"/>
            <p:nvPr/>
          </p:nvSpPr>
          <p:spPr>
            <a:xfrm>
              <a:off x="3017518" y="2218068"/>
              <a:ext cx="5325900" cy="7149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Non-binding, priority consideration for merit scholarships, special programs, &amp; admissions.</a:t>
              </a:r>
            </a:p>
            <a:p>
              <a:pPr marL="171450" marR="0" lvl="1" indent="-171450" algn="l" rtl="0">
                <a:lnSpc>
                  <a:spcPct val="90000"/>
                </a:lnSpc>
                <a:spcBef>
                  <a:spcPts val="240"/>
                </a:spcBef>
                <a:spcAft>
                  <a:spcPts val="0"/>
                </a:spcAft>
                <a:buClr>
                  <a:schemeClr val="dk1"/>
                </a:buClr>
                <a:buSzPct val="100000"/>
                <a:buFont typeface="Calibri"/>
                <a:buChar char="•"/>
              </a:pPr>
              <a:r>
                <a:rPr lang="en" sz="1600" b="1" i="0" u="none" strike="noStrike" cap="none">
                  <a:solidFill>
                    <a:schemeClr val="dk1"/>
                  </a:solidFill>
                  <a:latin typeface="Calibri"/>
                  <a:ea typeface="Calibri"/>
                  <a:cs typeface="Calibri"/>
                  <a:sym typeface="Calibri"/>
                </a:rPr>
                <a:t>UMD uses a priority deadline (November 1</a:t>
              </a:r>
              <a:r>
                <a:rPr lang="en" sz="1600" b="1" i="0" u="none" strike="noStrike" cap="none" baseline="30000">
                  <a:solidFill>
                    <a:schemeClr val="dk1"/>
                  </a:solidFill>
                  <a:latin typeface="Calibri"/>
                  <a:ea typeface="Calibri"/>
                  <a:cs typeface="Calibri"/>
                  <a:sym typeface="Calibri"/>
                </a:rPr>
                <a:t>st</a:t>
              </a:r>
              <a:r>
                <a:rPr lang="en" sz="1600" b="1" i="0" u="none" strike="noStrike" cap="none">
                  <a:solidFill>
                    <a:schemeClr val="dk1"/>
                  </a:solidFill>
                  <a:latin typeface="Calibri"/>
                  <a:ea typeface="Calibri"/>
                  <a:cs typeface="Calibri"/>
                  <a:sym typeface="Calibri"/>
                </a:rPr>
                <a:t>)!</a:t>
              </a:r>
            </a:p>
          </p:txBody>
        </p:sp>
        <p:sp>
          <p:nvSpPr>
            <p:cNvPr id="336" name="Shape 336"/>
            <p:cNvSpPr/>
            <p:nvPr/>
          </p:nvSpPr>
          <p:spPr>
            <a:xfrm>
              <a:off x="0" y="2067541"/>
              <a:ext cx="3017400" cy="99030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7" name="Shape 337"/>
            <p:cNvSpPr txBox="1"/>
            <p:nvPr/>
          </p:nvSpPr>
          <p:spPr>
            <a:xfrm>
              <a:off x="48345" y="2115885"/>
              <a:ext cx="2920800" cy="8937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Priority</a:t>
              </a:r>
            </a:p>
          </p:txBody>
        </p:sp>
        <p:sp>
          <p:nvSpPr>
            <p:cNvPr id="338" name="Shape 338"/>
            <p:cNvSpPr/>
            <p:nvPr/>
          </p:nvSpPr>
          <p:spPr>
            <a:xfrm rot="5400000">
              <a:off x="5303549" y="933117"/>
              <a:ext cx="792300" cy="5364600"/>
            </a:xfrm>
            <a:prstGeom prst="round2SameRect">
              <a:avLst>
                <a:gd name="adj1" fmla="val 16667"/>
                <a:gd name="adj2" fmla="val 0"/>
              </a:avLst>
            </a:prstGeom>
            <a:solidFill>
              <a:srgbClr val="FFBFBF">
                <a:alpha val="89800"/>
              </a:srgbClr>
            </a:solidFill>
            <a:ln w="25400" cap="flat" cmpd="sng">
              <a:solidFill>
                <a:srgbClr val="E8CACA">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9" name="Shape 339"/>
            <p:cNvSpPr txBox="1"/>
            <p:nvPr/>
          </p:nvSpPr>
          <p:spPr>
            <a:xfrm>
              <a:off x="3017518" y="3257943"/>
              <a:ext cx="5325900" cy="7149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Final deadline. No special benefits or extra consideration. </a:t>
              </a:r>
            </a:p>
          </p:txBody>
        </p:sp>
        <p:sp>
          <p:nvSpPr>
            <p:cNvPr id="340" name="Shape 340"/>
            <p:cNvSpPr/>
            <p:nvPr/>
          </p:nvSpPr>
          <p:spPr>
            <a:xfrm>
              <a:off x="0" y="3107416"/>
              <a:ext cx="3017400" cy="990299"/>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1" name="Shape 341"/>
            <p:cNvSpPr txBox="1"/>
            <p:nvPr/>
          </p:nvSpPr>
          <p:spPr>
            <a:xfrm>
              <a:off x="48345" y="3155761"/>
              <a:ext cx="2920800" cy="89370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SzPct val="25000"/>
                <a:buNone/>
              </a:pPr>
              <a:r>
                <a:rPr lang="en" sz="3100">
                  <a:solidFill>
                    <a:schemeClr val="lt1"/>
                  </a:solidFill>
                  <a:latin typeface="Calibri"/>
                  <a:ea typeface="Calibri"/>
                  <a:cs typeface="Calibri"/>
                  <a:sym typeface="Calibri"/>
                </a:rPr>
                <a:t>Regular Decision</a:t>
              </a:r>
            </a:p>
          </p:txBody>
        </p:sp>
        <p:sp>
          <p:nvSpPr>
            <p:cNvPr id="342" name="Shape 342"/>
            <p:cNvSpPr/>
            <p:nvPr/>
          </p:nvSpPr>
          <p:spPr>
            <a:xfrm rot="5400000">
              <a:off x="5303549" y="1873958"/>
              <a:ext cx="792300" cy="5364600"/>
            </a:xfrm>
            <a:prstGeom prst="round2SameRect">
              <a:avLst>
                <a:gd name="adj1" fmla="val 16667"/>
                <a:gd name="adj2" fmla="val 0"/>
              </a:avLst>
            </a:prstGeom>
            <a:solidFill>
              <a:srgbClr val="FFBFBF">
                <a:alpha val="89800"/>
              </a:srgbClr>
            </a:solidFill>
            <a:ln w="25400" cap="flat" cmpd="sng">
              <a:solidFill>
                <a:srgbClr val="E8CACA">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3" name="Shape 343"/>
            <p:cNvSpPr txBox="1"/>
            <p:nvPr/>
          </p:nvSpPr>
          <p:spPr>
            <a:xfrm>
              <a:off x="3017518" y="4198785"/>
              <a:ext cx="5325900" cy="7149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No fixed deadline, notifications come depending on school policies. </a:t>
              </a:r>
            </a:p>
          </p:txBody>
        </p:sp>
        <p:sp>
          <p:nvSpPr>
            <p:cNvPr id="344" name="Shape 344"/>
            <p:cNvSpPr/>
            <p:nvPr/>
          </p:nvSpPr>
          <p:spPr>
            <a:xfrm>
              <a:off x="0" y="4203446"/>
              <a:ext cx="3017400" cy="680100"/>
            </a:xfrm>
            <a:prstGeom prst="roundRect">
              <a:avLst>
                <a:gd name="adj" fmla="val 16667"/>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5" name="Shape 345"/>
            <p:cNvSpPr txBox="1"/>
            <p:nvPr/>
          </p:nvSpPr>
          <p:spPr>
            <a:xfrm>
              <a:off x="33194" y="4236639"/>
              <a:ext cx="2951100" cy="613500"/>
            </a:xfrm>
            <a:prstGeom prst="rect">
              <a:avLst/>
            </a:prstGeom>
            <a:noFill/>
            <a:ln>
              <a:noFill/>
            </a:ln>
          </p:spPr>
          <p:txBody>
            <a:bodyPr lIns="118100" tIns="59050" rIns="118100" bIns="59050" anchor="ctr" anchorCtr="0">
              <a:noAutofit/>
            </a:bodyPr>
            <a:lstStyle/>
            <a:p>
              <a:pPr marL="0" marR="0" lvl="0" indent="0" algn="ctr" rtl="0">
                <a:lnSpc>
                  <a:spcPct val="90000"/>
                </a:lnSpc>
                <a:spcBef>
                  <a:spcPts val="0"/>
                </a:spcBef>
                <a:spcAft>
                  <a:spcPts val="0"/>
                </a:spcAft>
                <a:buSzPct val="25000"/>
                <a:buNone/>
              </a:pPr>
              <a:r>
                <a:rPr lang="en" sz="3100">
                  <a:solidFill>
                    <a:schemeClr val="lt1"/>
                  </a:solidFill>
                  <a:latin typeface="Calibri"/>
                  <a:ea typeface="Calibri"/>
                  <a:cs typeface="Calibri"/>
                  <a:sym typeface="Calibri"/>
                </a:rPr>
                <a:t>Rolling</a:t>
              </a:r>
            </a:p>
          </p:txBody>
        </p:sp>
      </p:grpSp>
      <p:sp>
        <p:nvSpPr>
          <p:cNvPr id="346" name="Shape 346"/>
          <p:cNvSpPr txBox="1"/>
          <p:nvPr/>
        </p:nvSpPr>
        <p:spPr>
          <a:xfrm>
            <a:off x="533400" y="792480"/>
            <a:ext cx="7162800" cy="3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dirty="0">
                <a:solidFill>
                  <a:schemeClr val="dk1"/>
                </a:solidFill>
                <a:latin typeface="Calibri"/>
                <a:ea typeface="Calibri"/>
                <a:cs typeface="Calibri"/>
                <a:sym typeface="Calibri"/>
              </a:rPr>
              <a:t>Understanding the types of deadlines: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txBox="1"/>
          <p:nvPr/>
        </p:nvSpPr>
        <p:spPr>
          <a:xfrm>
            <a:off x="1089660"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Meeting Application Deadlines</a:t>
            </a:r>
          </a:p>
        </p:txBody>
      </p:sp>
      <p:pic>
        <p:nvPicPr>
          <p:cNvPr id="354" name="Shape 354"/>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355" name="Shape 355"/>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356" name="Shape 356"/>
          <p:cNvSpPr txBox="1"/>
          <p:nvPr/>
        </p:nvSpPr>
        <p:spPr>
          <a:xfrm>
            <a:off x="1775460" y="1134938"/>
            <a:ext cx="6400800" cy="3508500"/>
          </a:xfrm>
          <a:prstGeom prst="rect">
            <a:avLst/>
          </a:prstGeom>
          <a:noFill/>
          <a:ln>
            <a:noFill/>
          </a:ln>
        </p:spPr>
        <p:txBody>
          <a:bodyPr lIns="91425" tIns="45700" rIns="91425" bIns="45700" anchor="t" anchorCtr="0">
            <a:noAutofit/>
          </a:bodyPr>
          <a:lstStyle/>
          <a:p>
            <a:pPr marL="225425" marR="0" lvl="0" indent="-206375" algn="l" rtl="0">
              <a:spcBef>
                <a:spcPts val="0"/>
              </a:spcBef>
              <a:buClr>
                <a:schemeClr val="dk1"/>
              </a:buClr>
              <a:buSzPct val="100000"/>
              <a:buFont typeface="Calibri"/>
              <a:buChar char="•"/>
            </a:pPr>
            <a:r>
              <a:rPr lang="en" sz="1700" dirty="0">
                <a:solidFill>
                  <a:schemeClr val="dk1"/>
                </a:solidFill>
                <a:latin typeface="Calibri"/>
                <a:ea typeface="Calibri"/>
                <a:cs typeface="Calibri"/>
                <a:sym typeface="Calibri"/>
              </a:rPr>
              <a:t>Meeting an application deadline means submitting </a:t>
            </a:r>
            <a:r>
              <a:rPr lang="en" sz="1700" b="1" dirty="0">
                <a:solidFill>
                  <a:schemeClr val="dk1"/>
                </a:solidFill>
                <a:latin typeface="Calibri"/>
                <a:ea typeface="Calibri"/>
                <a:cs typeface="Calibri"/>
                <a:sym typeface="Calibri"/>
              </a:rPr>
              <a:t>ALL</a:t>
            </a:r>
            <a:r>
              <a:rPr lang="en" sz="1700" dirty="0">
                <a:solidFill>
                  <a:schemeClr val="dk1"/>
                </a:solidFill>
                <a:latin typeface="Calibri"/>
                <a:ea typeface="Calibri"/>
                <a:cs typeface="Calibri"/>
                <a:sym typeface="Calibri"/>
              </a:rPr>
              <a:t> of the required documents by the stated date—not just the application </a:t>
            </a:r>
            <a:r>
              <a:rPr lang="en" sz="1700" dirty="0" smtClean="0">
                <a:solidFill>
                  <a:schemeClr val="dk1"/>
                </a:solidFill>
                <a:latin typeface="Calibri"/>
                <a:ea typeface="Calibri"/>
                <a:cs typeface="Calibri"/>
                <a:sym typeface="Calibri"/>
              </a:rPr>
              <a:t>form</a:t>
            </a:r>
            <a:endParaRPr lang="en" sz="1700" dirty="0">
              <a:solidFill>
                <a:schemeClr val="dk1"/>
              </a:solidFill>
              <a:latin typeface="Calibri"/>
              <a:ea typeface="Calibri"/>
              <a:cs typeface="Calibri"/>
              <a:sym typeface="Calibri"/>
            </a:endParaRPr>
          </a:p>
          <a:p>
            <a:pPr marL="127000" marR="0" lvl="0" indent="-127000" algn="l" rtl="0">
              <a:spcBef>
                <a:spcPts val="0"/>
              </a:spcBef>
              <a:buClr>
                <a:schemeClr val="dk1"/>
              </a:buClr>
              <a:buFont typeface="Calibri"/>
              <a:buNone/>
            </a:pPr>
            <a:endParaRPr sz="1700" dirty="0">
              <a:solidFill>
                <a:schemeClr val="dk1"/>
              </a:solidFill>
              <a:latin typeface="Calibri"/>
              <a:ea typeface="Calibri"/>
              <a:cs typeface="Calibri"/>
              <a:sym typeface="Calibri"/>
            </a:endParaRPr>
          </a:p>
          <a:p>
            <a:pPr marL="225425" marR="0" lvl="0" indent="-206375" algn="l" rtl="0">
              <a:spcBef>
                <a:spcPts val="0"/>
              </a:spcBef>
              <a:buClr>
                <a:schemeClr val="dk1"/>
              </a:buClr>
              <a:buSzPct val="100000"/>
              <a:buFont typeface="Calibri"/>
              <a:buChar char="•"/>
            </a:pPr>
            <a:r>
              <a:rPr lang="en" sz="1700" dirty="0">
                <a:solidFill>
                  <a:schemeClr val="dk1"/>
                </a:solidFill>
                <a:latin typeface="Calibri"/>
                <a:ea typeface="Calibri"/>
                <a:cs typeface="Calibri"/>
                <a:sym typeface="Calibri"/>
              </a:rPr>
              <a:t>Most institutions will accept documents as meeting the deadline as long as they are </a:t>
            </a:r>
            <a:r>
              <a:rPr lang="en" sz="1700" b="1" dirty="0">
                <a:solidFill>
                  <a:schemeClr val="dk1"/>
                </a:solidFill>
                <a:latin typeface="Calibri"/>
                <a:ea typeface="Calibri"/>
                <a:cs typeface="Calibri"/>
                <a:sym typeface="Calibri"/>
              </a:rPr>
              <a:t>postmarked</a:t>
            </a:r>
            <a:r>
              <a:rPr lang="en" sz="1700" dirty="0">
                <a:solidFill>
                  <a:schemeClr val="dk1"/>
                </a:solidFill>
                <a:latin typeface="Calibri"/>
                <a:ea typeface="Calibri"/>
                <a:cs typeface="Calibri"/>
                <a:sym typeface="Calibri"/>
              </a:rPr>
              <a:t> by the required </a:t>
            </a:r>
            <a:r>
              <a:rPr lang="en" sz="1700" dirty="0" smtClean="0">
                <a:solidFill>
                  <a:schemeClr val="dk1"/>
                </a:solidFill>
                <a:latin typeface="Calibri"/>
                <a:ea typeface="Calibri"/>
                <a:cs typeface="Calibri"/>
                <a:sym typeface="Calibri"/>
              </a:rPr>
              <a:t>date</a:t>
            </a:r>
            <a:endParaRPr lang="en" sz="1700" dirty="0">
              <a:solidFill>
                <a:schemeClr val="dk1"/>
              </a:solidFill>
              <a:latin typeface="Calibri"/>
              <a:ea typeface="Calibri"/>
              <a:cs typeface="Calibri"/>
              <a:sym typeface="Calibri"/>
            </a:endParaRPr>
          </a:p>
          <a:p>
            <a:pPr marL="225425" marR="0" lvl="0" indent="-225425" algn="l" rtl="0">
              <a:spcBef>
                <a:spcPts val="0"/>
              </a:spcBef>
              <a:buClr>
                <a:schemeClr val="dk1"/>
              </a:buClr>
              <a:buFont typeface="Calibri"/>
              <a:buNone/>
            </a:pPr>
            <a:endParaRPr sz="1700" dirty="0">
              <a:solidFill>
                <a:schemeClr val="dk1"/>
              </a:solidFill>
              <a:latin typeface="Calibri"/>
              <a:ea typeface="Calibri"/>
              <a:cs typeface="Calibri"/>
              <a:sym typeface="Calibri"/>
            </a:endParaRPr>
          </a:p>
          <a:p>
            <a:pPr marL="225425" marR="0" lvl="0" indent="-206375" algn="l" rtl="0">
              <a:spcBef>
                <a:spcPts val="0"/>
              </a:spcBef>
              <a:buClr>
                <a:schemeClr val="dk1"/>
              </a:buClr>
              <a:buSzPct val="100000"/>
              <a:buFont typeface="Calibri"/>
              <a:buChar char="•"/>
            </a:pPr>
            <a:r>
              <a:rPr lang="en" sz="1700" dirty="0">
                <a:solidFill>
                  <a:schemeClr val="dk1"/>
                </a:solidFill>
                <a:latin typeface="Calibri"/>
                <a:ea typeface="Calibri"/>
                <a:cs typeface="Calibri"/>
                <a:sym typeface="Calibri"/>
              </a:rPr>
              <a:t>Submitting applications and documents </a:t>
            </a:r>
            <a:r>
              <a:rPr lang="en" sz="1700" b="1" dirty="0">
                <a:solidFill>
                  <a:schemeClr val="dk1"/>
                </a:solidFill>
                <a:latin typeface="Calibri"/>
                <a:ea typeface="Calibri"/>
                <a:cs typeface="Calibri"/>
                <a:sym typeface="Calibri"/>
              </a:rPr>
              <a:t>early</a:t>
            </a:r>
            <a:r>
              <a:rPr lang="en" sz="1700" dirty="0">
                <a:solidFill>
                  <a:schemeClr val="dk1"/>
                </a:solidFill>
                <a:latin typeface="Calibri"/>
                <a:ea typeface="Calibri"/>
                <a:cs typeface="Calibri"/>
                <a:sym typeface="Calibri"/>
              </a:rPr>
              <a:t> is the best way to be sure that they are meeting the </a:t>
            </a:r>
            <a:r>
              <a:rPr lang="en" sz="1700" dirty="0" smtClean="0">
                <a:solidFill>
                  <a:schemeClr val="dk1"/>
                </a:solidFill>
                <a:latin typeface="Calibri"/>
                <a:ea typeface="Calibri"/>
                <a:cs typeface="Calibri"/>
                <a:sym typeface="Calibri"/>
              </a:rPr>
              <a:t>deadline</a:t>
            </a:r>
            <a:endParaRPr lang="en" sz="1700" dirty="0">
              <a:solidFill>
                <a:schemeClr val="dk1"/>
              </a:solidFill>
              <a:latin typeface="Calibri"/>
              <a:ea typeface="Calibri"/>
              <a:cs typeface="Calibri"/>
              <a:sym typeface="Calibri"/>
            </a:endParaRPr>
          </a:p>
          <a:p>
            <a:pPr marL="225425" marR="0" lvl="0" indent="-225425" algn="l" rtl="0">
              <a:spcBef>
                <a:spcPts val="0"/>
              </a:spcBef>
              <a:buClr>
                <a:schemeClr val="dk1"/>
              </a:buClr>
              <a:buFont typeface="Calibri"/>
              <a:buNone/>
            </a:pPr>
            <a:endParaRPr sz="1700" dirty="0">
              <a:solidFill>
                <a:schemeClr val="dk1"/>
              </a:solidFill>
              <a:latin typeface="Calibri"/>
              <a:ea typeface="Calibri"/>
              <a:cs typeface="Calibri"/>
              <a:sym typeface="Calibri"/>
            </a:endParaRPr>
          </a:p>
          <a:p>
            <a:pPr marL="225425" marR="0" lvl="0" indent="-206375" algn="l" rtl="0">
              <a:spcBef>
                <a:spcPts val="0"/>
              </a:spcBef>
              <a:buClr>
                <a:schemeClr val="dk1"/>
              </a:buClr>
              <a:buSzPct val="100000"/>
              <a:buFont typeface="Calibri"/>
              <a:buChar char="•"/>
            </a:pPr>
            <a:r>
              <a:rPr lang="en" sz="1700" dirty="0">
                <a:solidFill>
                  <a:schemeClr val="dk1"/>
                </a:solidFill>
                <a:latin typeface="Calibri"/>
                <a:ea typeface="Calibri"/>
                <a:cs typeface="Calibri"/>
                <a:sym typeface="Calibri"/>
              </a:rPr>
              <a:t>Although many early deadlines are not until November or December, most institutions begin accepting applications as early as August or September!</a:t>
            </a:r>
          </a:p>
          <a:p>
            <a:pPr marL="914400" marR="0" lvl="2" indent="0" algn="l" rtl="0">
              <a:spcBef>
                <a:spcPts val="0"/>
              </a:spcBef>
              <a:buNone/>
            </a:pPr>
            <a:endParaRPr sz="1800" b="0" i="0" u="none" strike="noStrike" cap="none" dirty="0">
              <a:solidFill>
                <a:schemeClr val="dk1"/>
              </a:solidFill>
              <a:latin typeface="Calibri"/>
              <a:ea typeface="Calibri"/>
              <a:cs typeface="Calibri"/>
              <a:sym typeface="Calibri"/>
            </a:endParaRPr>
          </a:p>
        </p:txBody>
      </p:sp>
      <p:pic>
        <p:nvPicPr>
          <p:cNvPr id="7"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Shape 363"/>
          <p:cNvSpPr txBox="1"/>
          <p:nvPr/>
        </p:nvSpPr>
        <p:spPr>
          <a:xfrm>
            <a:off x="832200"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Checking Your Application Status</a:t>
            </a:r>
          </a:p>
        </p:txBody>
      </p:sp>
      <p:pic>
        <p:nvPicPr>
          <p:cNvPr id="364" name="Shape 364"/>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365" name="Shape 365"/>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366" name="Shape 366"/>
          <p:cNvSpPr txBox="1"/>
          <p:nvPr/>
        </p:nvSpPr>
        <p:spPr>
          <a:xfrm>
            <a:off x="1406700" y="1055370"/>
            <a:ext cx="6934200" cy="2677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200" b="1" dirty="0">
                <a:solidFill>
                  <a:schemeClr val="dk1"/>
                </a:solidFill>
                <a:latin typeface="Calibri"/>
                <a:ea typeface="Calibri"/>
                <a:cs typeface="Calibri"/>
                <a:sym typeface="Calibri"/>
              </a:rPr>
              <a:t>What is the next step after submitting your application?  </a:t>
            </a:r>
          </a:p>
          <a:p>
            <a:pPr marL="0" marR="0" lvl="0" indent="0" algn="ctr" rtl="0">
              <a:spcBef>
                <a:spcPts val="0"/>
              </a:spcBef>
              <a:buSzPct val="25000"/>
              <a:buNone/>
            </a:pPr>
            <a:r>
              <a:rPr lang="en" sz="2200" b="1" dirty="0">
                <a:solidFill>
                  <a:schemeClr val="dk1"/>
                </a:solidFill>
                <a:latin typeface="Calibri"/>
                <a:ea typeface="Calibri"/>
                <a:cs typeface="Calibri"/>
                <a:sym typeface="Calibri"/>
              </a:rPr>
              <a:t>Checking its status!</a:t>
            </a:r>
          </a:p>
          <a:p>
            <a:pPr marL="0" marR="0" lvl="0" indent="0" algn="ctr" rtl="0">
              <a:spcBef>
                <a:spcPts val="0"/>
              </a:spcBef>
              <a:buSzPct val="25000"/>
              <a:buNone/>
            </a:pPr>
            <a:endParaRPr lang="en" sz="2200" b="1" dirty="0">
              <a:solidFill>
                <a:schemeClr val="dk1"/>
              </a:solidFill>
              <a:latin typeface="Calibri"/>
              <a:ea typeface="Calibri"/>
              <a:cs typeface="Calibri"/>
              <a:sym typeface="Calibri"/>
            </a:endParaRPr>
          </a:p>
          <a:p>
            <a:pPr marL="0" marR="0" lvl="0" indent="0" rtl="0">
              <a:spcBef>
                <a:spcPts val="0"/>
              </a:spcBef>
              <a:buNone/>
            </a:pPr>
            <a:endParaRPr sz="1400" dirty="0">
              <a:solidFill>
                <a:schemeClr val="dk1"/>
              </a:solidFill>
              <a:latin typeface="Calibri"/>
              <a:ea typeface="Calibri"/>
              <a:cs typeface="Calibri"/>
              <a:sym typeface="Calibri"/>
            </a:endParaRPr>
          </a:p>
          <a:p>
            <a:pPr marL="1035050" marR="0" lvl="0" indent="-247650" rtl="0">
              <a:spcBef>
                <a:spcPts val="0"/>
              </a:spcBef>
              <a:buClr>
                <a:schemeClr val="dk1"/>
              </a:buClr>
              <a:buSzPct val="100000"/>
              <a:buFont typeface="Calibri"/>
              <a:buChar char="•"/>
            </a:pPr>
            <a:r>
              <a:rPr lang="en" sz="1800" dirty="0">
                <a:solidFill>
                  <a:schemeClr val="dk1"/>
                </a:solidFill>
                <a:latin typeface="Calibri"/>
                <a:ea typeface="Calibri"/>
                <a:cs typeface="Calibri"/>
                <a:sym typeface="Calibri"/>
              </a:rPr>
              <a:t>Checking on your application status is just as important as meeting an application </a:t>
            </a:r>
            <a:r>
              <a:rPr lang="en" sz="1800" dirty="0" smtClean="0">
                <a:solidFill>
                  <a:schemeClr val="dk1"/>
                </a:solidFill>
                <a:latin typeface="Calibri"/>
                <a:ea typeface="Calibri"/>
                <a:cs typeface="Calibri"/>
                <a:sym typeface="Calibri"/>
              </a:rPr>
              <a:t>deadline</a:t>
            </a:r>
            <a:endParaRPr lang="en" sz="1800" dirty="0">
              <a:solidFill>
                <a:schemeClr val="dk1"/>
              </a:solidFill>
              <a:latin typeface="Calibri"/>
              <a:ea typeface="Calibri"/>
              <a:cs typeface="Calibri"/>
              <a:sym typeface="Calibri"/>
            </a:endParaRPr>
          </a:p>
          <a:p>
            <a:pPr marL="1035050" marR="0" lvl="2" indent="-247650" rtl="0">
              <a:spcBef>
                <a:spcPts val="0"/>
              </a:spcBef>
              <a:buClr>
                <a:schemeClr val="dk1"/>
              </a:buClr>
              <a:buFont typeface="Calibri"/>
              <a:buNone/>
            </a:pPr>
            <a:endParaRPr sz="1800" b="0" i="0" u="none" strike="noStrike" cap="none" dirty="0">
              <a:solidFill>
                <a:schemeClr val="dk1"/>
              </a:solidFill>
              <a:latin typeface="Calibri"/>
              <a:ea typeface="Calibri"/>
              <a:cs typeface="Calibri"/>
              <a:sym typeface="Calibri"/>
            </a:endParaRPr>
          </a:p>
          <a:p>
            <a:pPr marL="1035050" marR="0" lvl="0" indent="-247650" rtl="0">
              <a:spcBef>
                <a:spcPts val="0"/>
              </a:spcBef>
              <a:buClr>
                <a:schemeClr val="dk1"/>
              </a:buClr>
              <a:buSzPct val="100000"/>
              <a:buFont typeface="Calibri"/>
              <a:buChar char="•"/>
            </a:pPr>
            <a:r>
              <a:rPr lang="en" sz="1800" dirty="0">
                <a:solidFill>
                  <a:schemeClr val="dk1"/>
                </a:solidFill>
                <a:latin typeface="Calibri"/>
                <a:ea typeface="Calibri"/>
                <a:cs typeface="Calibri"/>
                <a:sym typeface="Calibri"/>
              </a:rPr>
              <a:t>Checking your status allows you to verify that all of your submitted materials have been </a:t>
            </a:r>
            <a:r>
              <a:rPr lang="en" sz="1800" dirty="0" smtClean="0">
                <a:solidFill>
                  <a:schemeClr val="dk1"/>
                </a:solidFill>
                <a:latin typeface="Calibri"/>
                <a:ea typeface="Calibri"/>
                <a:cs typeface="Calibri"/>
                <a:sym typeface="Calibri"/>
              </a:rPr>
              <a:t>received</a:t>
            </a:r>
            <a:endParaRPr lang="en" sz="1800" dirty="0">
              <a:solidFill>
                <a:schemeClr val="dk1"/>
              </a:solidFill>
              <a:latin typeface="Calibri"/>
              <a:ea typeface="Calibri"/>
              <a:cs typeface="Calibri"/>
              <a:sym typeface="Calibri"/>
            </a:endParaRPr>
          </a:p>
          <a:p>
            <a:pPr marL="1035050" marR="0" lvl="0" indent="-247650" rtl="0">
              <a:spcBef>
                <a:spcPts val="0"/>
              </a:spcBef>
              <a:buClr>
                <a:schemeClr val="dk1"/>
              </a:buClr>
              <a:buFont typeface="Calibri"/>
              <a:buNone/>
            </a:pPr>
            <a:endParaRPr sz="1800" dirty="0">
              <a:solidFill>
                <a:schemeClr val="dk1"/>
              </a:solidFill>
              <a:latin typeface="Calibri"/>
              <a:ea typeface="Calibri"/>
              <a:cs typeface="Calibri"/>
              <a:sym typeface="Calibri"/>
            </a:endParaRPr>
          </a:p>
          <a:p>
            <a:pPr marL="1035050" marR="0" lvl="0" indent="-247650" rtl="0">
              <a:spcBef>
                <a:spcPts val="0"/>
              </a:spcBef>
              <a:buClr>
                <a:schemeClr val="dk1"/>
              </a:buClr>
              <a:buSzPct val="100000"/>
              <a:buFont typeface="Calibri"/>
              <a:buChar char="•"/>
            </a:pPr>
            <a:r>
              <a:rPr lang="en" sz="1800" dirty="0">
                <a:solidFill>
                  <a:schemeClr val="dk1"/>
                </a:solidFill>
                <a:latin typeface="Calibri"/>
                <a:ea typeface="Calibri"/>
                <a:cs typeface="Calibri"/>
                <a:sym typeface="Calibri"/>
              </a:rPr>
              <a:t>Most institutions offer several options to check on your application’s </a:t>
            </a:r>
            <a:r>
              <a:rPr lang="en" sz="1800" dirty="0" smtClean="0">
                <a:solidFill>
                  <a:schemeClr val="dk1"/>
                </a:solidFill>
                <a:latin typeface="Calibri"/>
                <a:ea typeface="Calibri"/>
                <a:cs typeface="Calibri"/>
                <a:sym typeface="Calibri"/>
              </a:rPr>
              <a:t>status</a:t>
            </a:r>
            <a:endParaRPr lang="en" sz="1800" dirty="0">
              <a:solidFill>
                <a:schemeClr val="dk1"/>
              </a:solidFill>
              <a:latin typeface="Calibri"/>
              <a:ea typeface="Calibri"/>
              <a:cs typeface="Calibri"/>
              <a:sym typeface="Calibri"/>
            </a:endParaRPr>
          </a:p>
        </p:txBody>
      </p:sp>
      <p:pic>
        <p:nvPicPr>
          <p:cNvPr id="7"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0" y="216145"/>
            <a:ext cx="91440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Types of Admission Applications</a:t>
            </a:r>
          </a:p>
        </p:txBody>
      </p:sp>
      <p:pic>
        <p:nvPicPr>
          <p:cNvPr id="189" name="Shape 189"/>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190" name="Shape 190"/>
          <p:cNvCxnSpPr/>
          <p:nvPr/>
        </p:nvCxnSpPr>
        <p:spPr>
          <a:xfrm>
            <a:off x="0" y="742950"/>
            <a:ext cx="9144000" cy="0"/>
          </a:xfrm>
          <a:prstGeom prst="straightConnector1">
            <a:avLst/>
          </a:prstGeom>
          <a:noFill/>
          <a:ln w="9525" cap="flat" cmpd="sng">
            <a:solidFill>
              <a:srgbClr val="969696"/>
            </a:solidFill>
            <a:prstDash val="solid"/>
            <a:round/>
            <a:headEnd type="none" w="med" len="med"/>
            <a:tailEnd type="none" w="med" len="med"/>
          </a:ln>
        </p:spPr>
      </p:cxnSp>
      <p:pic>
        <p:nvPicPr>
          <p:cNvPr id="191" name="Shape 191"/>
          <p:cNvPicPr preferRelativeResize="0"/>
          <p:nvPr/>
        </p:nvPicPr>
        <p:blipFill rotWithShape="1">
          <a:blip r:embed="rId4">
            <a:alphaModFix/>
          </a:blip>
          <a:srcRect t="12147" b="8563"/>
          <a:stretch/>
        </p:blipFill>
        <p:spPr>
          <a:xfrm>
            <a:off x="0" y="914400"/>
            <a:ext cx="9144000" cy="3624900"/>
          </a:xfrm>
          <a:prstGeom prst="rect">
            <a:avLst/>
          </a:prstGeom>
          <a:noFill/>
          <a:ln>
            <a:noFill/>
          </a:ln>
        </p:spPr>
      </p:pic>
      <p:sp>
        <p:nvSpPr>
          <p:cNvPr id="192" name="Shape 192"/>
          <p:cNvSpPr/>
          <p:nvPr/>
        </p:nvSpPr>
        <p:spPr>
          <a:xfrm>
            <a:off x="963680" y="1124742"/>
            <a:ext cx="2932230" cy="1520700"/>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SzPct val="25000"/>
              <a:buNone/>
            </a:pPr>
            <a:r>
              <a:rPr lang="en" sz="3200" b="0" i="0" u="none" strike="noStrike" cap="none" dirty="0">
                <a:solidFill>
                  <a:schemeClr val="lt1"/>
                </a:solidFill>
                <a:latin typeface="Calibri" panose="020F0502020204030204" pitchFamily="34" charset="0"/>
                <a:ea typeface="Calibri"/>
                <a:cs typeface="Calibri" panose="020F0502020204030204" pitchFamily="34" charset="0"/>
                <a:sym typeface="Calibri"/>
              </a:rPr>
              <a:t>The Common Application</a:t>
            </a:r>
          </a:p>
        </p:txBody>
      </p:sp>
      <p:sp>
        <p:nvSpPr>
          <p:cNvPr id="193" name="Shape 193"/>
          <p:cNvSpPr/>
          <p:nvPr/>
        </p:nvSpPr>
        <p:spPr>
          <a:xfrm>
            <a:off x="2497200" y="2936057"/>
            <a:ext cx="4149600" cy="1473900"/>
          </a:xfrm>
          <a:prstGeom prst="roundRect">
            <a:avLst>
              <a:gd name="adj" fmla="val 16150"/>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SzPct val="25000"/>
              <a:buNone/>
            </a:pPr>
            <a:r>
              <a:rPr lang="en" sz="3200" b="0" i="0" u="none" strike="noStrike" cap="none" dirty="0">
                <a:solidFill>
                  <a:schemeClr val="lt1"/>
                </a:solidFill>
                <a:latin typeface="Calibri" panose="020F0502020204030204" pitchFamily="34" charset="0"/>
                <a:ea typeface="Calibri"/>
                <a:cs typeface="Calibri" panose="020F0502020204030204" pitchFamily="34" charset="0"/>
                <a:sym typeface="Calibri"/>
              </a:rPr>
              <a:t>Individual Institution Applications</a:t>
            </a:r>
          </a:p>
        </p:txBody>
      </p:sp>
      <p:sp>
        <p:nvSpPr>
          <p:cNvPr id="10" name="Shape 194"/>
          <p:cNvSpPr/>
          <p:nvPr/>
        </p:nvSpPr>
        <p:spPr>
          <a:xfrm>
            <a:off x="5041675" y="1106484"/>
            <a:ext cx="2956559" cy="1523718"/>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195" name="Shape 195"/>
          <p:cNvSpPr/>
          <p:nvPr/>
        </p:nvSpPr>
        <p:spPr>
          <a:xfrm>
            <a:off x="5202150" y="1175442"/>
            <a:ext cx="2774399" cy="1394400"/>
          </a:xfrm>
          <a:prstGeom prst="rect">
            <a:avLst/>
          </a:prstGeom>
          <a:noFill/>
          <a:ln>
            <a:noFill/>
          </a:ln>
        </p:spPr>
        <p:txBody>
          <a:bodyPr lIns="137150" tIns="68575" rIns="137150" bIns="68575" anchor="ctr" anchorCtr="0">
            <a:noAutofit/>
          </a:bodyPr>
          <a:lstStyle/>
          <a:p>
            <a:pPr marL="0" marR="0" lvl="0" indent="0" algn="ctr" rtl="0">
              <a:lnSpc>
                <a:spcPct val="90000"/>
              </a:lnSpc>
              <a:spcBef>
                <a:spcPts val="0"/>
              </a:spcBef>
              <a:spcAft>
                <a:spcPts val="0"/>
              </a:spcAft>
              <a:buSzPct val="25000"/>
              <a:buNone/>
            </a:pPr>
            <a:r>
              <a:rPr lang="en" sz="3200" b="0" i="0" u="none" strike="noStrike" cap="none" dirty="0">
                <a:solidFill>
                  <a:schemeClr val="lt1"/>
                </a:solidFill>
                <a:latin typeface="Calibri" panose="020F0502020204030204" pitchFamily="34" charset="0"/>
                <a:ea typeface="Calibri"/>
                <a:cs typeface="Calibri" panose="020F0502020204030204" pitchFamily="34" charset="0"/>
                <a:sym typeface="Calibri"/>
              </a:rPr>
              <a:t>The Coalition Application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979328"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1" i="0" u="none" strike="noStrike" cap="none" dirty="0">
                <a:solidFill>
                  <a:schemeClr val="dk1"/>
                </a:solidFill>
                <a:latin typeface="Calibri"/>
                <a:ea typeface="Calibri"/>
                <a:cs typeface="Calibri"/>
                <a:sym typeface="Calibri"/>
              </a:rPr>
              <a:t>Pop Up Question!</a:t>
            </a:r>
          </a:p>
        </p:txBody>
      </p:sp>
      <p:pic>
        <p:nvPicPr>
          <p:cNvPr id="203" name="Shape 20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04" name="Shape 204"/>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05" name="Shape 205"/>
          <p:cNvSpPr txBox="1"/>
          <p:nvPr/>
        </p:nvSpPr>
        <p:spPr>
          <a:xfrm>
            <a:off x="1737360" y="1296617"/>
            <a:ext cx="6404768" cy="1220780"/>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sz="3200" dirty="0">
                <a:solidFill>
                  <a:schemeClr val="dk1"/>
                </a:solidFill>
                <a:latin typeface="Calibri"/>
                <a:ea typeface="Calibri"/>
                <a:cs typeface="Calibri"/>
                <a:sym typeface="Calibri"/>
              </a:rPr>
              <a:t>What are three ways you can check your application status?</a:t>
            </a:r>
            <a:endParaRPr sz="3200" b="0" i="0" u="none" strike="noStrike" cap="none" dirty="0">
              <a:solidFill>
                <a:schemeClr val="dk1"/>
              </a:solidFill>
              <a:latin typeface="Calibri"/>
              <a:ea typeface="Calibri"/>
              <a:cs typeface="Calibri"/>
              <a:sym typeface="Calibri"/>
            </a:endParaRPr>
          </a:p>
        </p:txBody>
      </p:sp>
      <p:pic>
        <p:nvPicPr>
          <p:cNvPr id="10"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TextBox 1"/>
          <p:cNvSpPr txBox="1"/>
          <p:nvPr/>
        </p:nvSpPr>
        <p:spPr>
          <a:xfrm>
            <a:off x="1653855" y="2912869"/>
            <a:ext cx="6488273" cy="707886"/>
          </a:xfrm>
          <a:prstGeom prst="rect">
            <a:avLst/>
          </a:prstGeom>
          <a:noFill/>
        </p:spPr>
        <p:txBody>
          <a:bodyPr wrap="square" rtlCol="0">
            <a:spAutoFit/>
          </a:bodyPr>
          <a:lstStyle/>
          <a:p>
            <a:pPr algn="ctr"/>
            <a:r>
              <a:rPr lang="en-US" sz="4000" dirty="0"/>
              <a:t>Email | Call | Tracker</a:t>
            </a:r>
          </a:p>
        </p:txBody>
      </p:sp>
    </p:spTree>
    <p:extLst>
      <p:ext uri="{BB962C8B-B14F-4D97-AF65-F5344CB8AC3E}">
        <p14:creationId xmlns:p14="http://schemas.microsoft.com/office/powerpoint/2010/main" val="243539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0" y="189675"/>
            <a:ext cx="9144000" cy="392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Admissions Decisions</a:t>
            </a:r>
          </a:p>
        </p:txBody>
      </p:sp>
      <p:pic>
        <p:nvPicPr>
          <p:cNvPr id="373" name="Shape 37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374" name="Shape 374"/>
          <p:cNvCxnSpPr/>
          <p:nvPr/>
        </p:nvCxnSpPr>
        <p:spPr>
          <a:xfrm>
            <a:off x="0" y="742950"/>
            <a:ext cx="9144000" cy="0"/>
          </a:xfrm>
          <a:prstGeom prst="straightConnector1">
            <a:avLst/>
          </a:prstGeom>
          <a:noFill/>
          <a:ln w="9525" cap="flat" cmpd="sng">
            <a:solidFill>
              <a:srgbClr val="969696"/>
            </a:solidFill>
            <a:prstDash val="solid"/>
            <a:round/>
            <a:headEnd type="none" w="med" len="med"/>
            <a:tailEnd type="none" w="med" len="med"/>
          </a:ln>
        </p:spPr>
      </p:cxnSp>
      <p:grpSp>
        <p:nvGrpSpPr>
          <p:cNvPr id="375" name="Shape 375"/>
          <p:cNvGrpSpPr/>
          <p:nvPr/>
        </p:nvGrpSpPr>
        <p:grpSpPr>
          <a:xfrm>
            <a:off x="478277" y="1316308"/>
            <a:ext cx="8381999" cy="3699386"/>
            <a:chOff x="0" y="2478"/>
            <a:chExt cx="8381999" cy="4932514"/>
          </a:xfrm>
        </p:grpSpPr>
        <p:sp>
          <p:nvSpPr>
            <p:cNvPr id="376" name="Shape 376"/>
            <p:cNvSpPr/>
            <p:nvPr/>
          </p:nvSpPr>
          <p:spPr>
            <a:xfrm rot="5400000">
              <a:off x="5222849" y="-2083740"/>
              <a:ext cx="953700" cy="5364600"/>
            </a:xfrm>
            <a:prstGeom prst="round2SameRect">
              <a:avLst>
                <a:gd name="adj1" fmla="val 16667"/>
                <a:gd name="adj2" fmla="val 0"/>
              </a:avLst>
            </a:prstGeom>
            <a:solidFill>
              <a:srgbClr val="FBCDB6">
                <a:alpha val="89800"/>
              </a:srgbClr>
            </a:solidFill>
            <a:ln w="25400" cap="flat" cmpd="sng">
              <a:solidFill>
                <a:srgbClr val="FBCDB6">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7" name="Shape 377"/>
            <p:cNvSpPr txBox="1"/>
            <p:nvPr/>
          </p:nvSpPr>
          <p:spPr>
            <a:xfrm>
              <a:off x="3017519" y="168271"/>
              <a:ext cx="5317800" cy="8607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Admitted for Fall Term</a:t>
              </a:r>
            </a:p>
          </p:txBody>
        </p:sp>
        <p:sp>
          <p:nvSpPr>
            <p:cNvPr id="378" name="Shape 378"/>
            <p:cNvSpPr/>
            <p:nvPr/>
          </p:nvSpPr>
          <p:spPr>
            <a:xfrm>
              <a:off x="0" y="2477"/>
              <a:ext cx="3017400" cy="1192200"/>
            </a:xfrm>
            <a:prstGeom prst="roundRect">
              <a:avLst>
                <a:gd name="adj" fmla="val 16667"/>
              </a:avLst>
            </a:prstGeom>
            <a:solidFill>
              <a:srgbClr val="B46B3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9" name="Shape 379"/>
            <p:cNvSpPr txBox="1"/>
            <p:nvPr/>
          </p:nvSpPr>
          <p:spPr>
            <a:xfrm>
              <a:off x="58203" y="60680"/>
              <a:ext cx="2901000" cy="10758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Fall</a:t>
              </a:r>
            </a:p>
          </p:txBody>
        </p:sp>
        <p:sp>
          <p:nvSpPr>
            <p:cNvPr id="380" name="Shape 380"/>
            <p:cNvSpPr/>
            <p:nvPr/>
          </p:nvSpPr>
          <p:spPr>
            <a:xfrm rot="5400000">
              <a:off x="5192975" y="-831826"/>
              <a:ext cx="953700" cy="5364600"/>
            </a:xfrm>
            <a:prstGeom prst="round2SameRect">
              <a:avLst>
                <a:gd name="adj1" fmla="val 16667"/>
                <a:gd name="adj2" fmla="val 0"/>
              </a:avLst>
            </a:prstGeom>
            <a:solidFill>
              <a:srgbClr val="FBCDB6">
                <a:alpha val="89800"/>
              </a:srgbClr>
            </a:solidFill>
            <a:ln w="25400" cap="flat" cmpd="sng">
              <a:solidFill>
                <a:srgbClr val="FBCDB6">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1" name="Shape 381"/>
            <p:cNvSpPr txBox="1"/>
            <p:nvPr/>
          </p:nvSpPr>
          <p:spPr>
            <a:xfrm>
              <a:off x="2987646" y="1420186"/>
              <a:ext cx="5317800" cy="8607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Admitted for Spring Term; Freshman Abroad, Freshman Connection, Community College </a:t>
              </a:r>
            </a:p>
          </p:txBody>
        </p:sp>
        <p:sp>
          <p:nvSpPr>
            <p:cNvPr id="382" name="Shape 382"/>
            <p:cNvSpPr/>
            <p:nvPr/>
          </p:nvSpPr>
          <p:spPr>
            <a:xfrm>
              <a:off x="0" y="1219195"/>
              <a:ext cx="3017400" cy="1192200"/>
            </a:xfrm>
            <a:prstGeom prst="roundRect">
              <a:avLst>
                <a:gd name="adj" fmla="val 16667"/>
              </a:avLst>
            </a:prstGeom>
            <a:solidFill>
              <a:srgbClr val="E6966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3" name="Shape 383"/>
            <p:cNvSpPr txBox="1"/>
            <p:nvPr/>
          </p:nvSpPr>
          <p:spPr>
            <a:xfrm>
              <a:off x="58203" y="1277399"/>
              <a:ext cx="2901000" cy="10758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Spring</a:t>
              </a:r>
            </a:p>
          </p:txBody>
        </p:sp>
        <p:sp>
          <p:nvSpPr>
            <p:cNvPr id="384" name="Shape 384"/>
            <p:cNvSpPr/>
            <p:nvPr/>
          </p:nvSpPr>
          <p:spPr>
            <a:xfrm rot="5400000">
              <a:off x="5222849" y="420087"/>
              <a:ext cx="953700" cy="5364600"/>
            </a:xfrm>
            <a:prstGeom prst="round2SameRect">
              <a:avLst>
                <a:gd name="adj1" fmla="val 16667"/>
                <a:gd name="adj2" fmla="val 0"/>
              </a:avLst>
            </a:prstGeom>
            <a:solidFill>
              <a:srgbClr val="FBCDB6">
                <a:alpha val="89800"/>
              </a:srgbClr>
            </a:solidFill>
            <a:ln w="25400" cap="flat" cmpd="sng">
              <a:solidFill>
                <a:srgbClr val="FBCDB6">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5" name="Shape 385"/>
            <p:cNvSpPr txBox="1"/>
            <p:nvPr/>
          </p:nvSpPr>
          <p:spPr>
            <a:xfrm>
              <a:off x="3017519" y="2672100"/>
              <a:ext cx="5317800" cy="8607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From Spring to Fall </a:t>
              </a:r>
            </a:p>
          </p:txBody>
        </p:sp>
        <p:sp>
          <p:nvSpPr>
            <p:cNvPr id="386" name="Shape 386"/>
            <p:cNvSpPr/>
            <p:nvPr/>
          </p:nvSpPr>
          <p:spPr>
            <a:xfrm>
              <a:off x="0" y="2490878"/>
              <a:ext cx="3017400" cy="1192200"/>
            </a:xfrm>
            <a:prstGeom prst="roundRect">
              <a:avLst>
                <a:gd name="adj" fmla="val 16667"/>
              </a:avLst>
            </a:prstGeom>
            <a:solidFill>
              <a:srgbClr val="FACDB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7" name="Shape 387"/>
            <p:cNvSpPr txBox="1"/>
            <p:nvPr/>
          </p:nvSpPr>
          <p:spPr>
            <a:xfrm>
              <a:off x="58203" y="2549082"/>
              <a:ext cx="2901000" cy="10758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Waitlisted</a:t>
              </a:r>
            </a:p>
          </p:txBody>
        </p:sp>
        <p:sp>
          <p:nvSpPr>
            <p:cNvPr id="388" name="Shape 388"/>
            <p:cNvSpPr/>
            <p:nvPr/>
          </p:nvSpPr>
          <p:spPr>
            <a:xfrm rot="5400000">
              <a:off x="5222849" y="1672001"/>
              <a:ext cx="953700" cy="5364600"/>
            </a:xfrm>
            <a:prstGeom prst="round2SameRect">
              <a:avLst>
                <a:gd name="adj1" fmla="val 16667"/>
                <a:gd name="adj2" fmla="val 0"/>
              </a:avLst>
            </a:prstGeom>
            <a:solidFill>
              <a:srgbClr val="FBCDB6">
                <a:alpha val="89800"/>
              </a:srgbClr>
            </a:solidFill>
            <a:ln w="25400" cap="flat" cmpd="sng">
              <a:solidFill>
                <a:srgbClr val="FBCDB6">
                  <a:alpha val="89800"/>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9" name="Shape 389"/>
            <p:cNvSpPr txBox="1"/>
            <p:nvPr/>
          </p:nvSpPr>
          <p:spPr>
            <a:xfrm>
              <a:off x="3017519" y="3924014"/>
              <a:ext cx="5317800" cy="860700"/>
            </a:xfrm>
            <a:prstGeom prst="rect">
              <a:avLst/>
            </a:prstGeom>
            <a:noFill/>
            <a:ln>
              <a:noFill/>
            </a:ln>
          </p:spPr>
          <p:txBody>
            <a:bodyPr lIns="247650" tIns="123825" rIns="247650" bIns="123825"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 sz="1600" b="0" i="0" u="none" strike="noStrike" cap="none">
                  <a:solidFill>
                    <a:schemeClr val="dk1"/>
                  </a:solidFill>
                  <a:latin typeface="Calibri"/>
                  <a:ea typeface="Calibri"/>
                  <a:cs typeface="Calibri"/>
                  <a:sym typeface="Calibri"/>
                </a:rPr>
                <a:t>Not offered admission</a:t>
              </a:r>
            </a:p>
          </p:txBody>
        </p:sp>
        <p:sp>
          <p:nvSpPr>
            <p:cNvPr id="390" name="Shape 390"/>
            <p:cNvSpPr/>
            <p:nvPr/>
          </p:nvSpPr>
          <p:spPr>
            <a:xfrm>
              <a:off x="0" y="3742792"/>
              <a:ext cx="3017400" cy="1192200"/>
            </a:xfrm>
            <a:prstGeom prst="roundRect">
              <a:avLst>
                <a:gd name="adj" fmla="val 16667"/>
              </a:avLst>
            </a:prstGeom>
            <a:solidFill>
              <a:srgbClr val="E6966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91" name="Shape 391"/>
            <p:cNvSpPr txBox="1"/>
            <p:nvPr/>
          </p:nvSpPr>
          <p:spPr>
            <a:xfrm>
              <a:off x="58203" y="3800996"/>
              <a:ext cx="2901000" cy="1075800"/>
            </a:xfrm>
            <a:prstGeom prst="rect">
              <a:avLst/>
            </a:prstGeom>
            <a:noFill/>
            <a:ln>
              <a:noFill/>
            </a:ln>
          </p:spPr>
          <p:txBody>
            <a:bodyPr lIns="102850" tIns="51425" rIns="102850" bIns="51425" anchor="ctr" anchorCtr="0">
              <a:noAutofit/>
            </a:bodyPr>
            <a:lstStyle/>
            <a:p>
              <a:pPr marL="0" marR="0" lvl="0" indent="0" algn="ctr" rtl="0">
                <a:lnSpc>
                  <a:spcPct val="90000"/>
                </a:lnSpc>
                <a:spcBef>
                  <a:spcPts val="0"/>
                </a:spcBef>
                <a:spcAft>
                  <a:spcPts val="0"/>
                </a:spcAft>
                <a:buSzPct val="25000"/>
                <a:buNone/>
              </a:pPr>
              <a:r>
                <a:rPr lang="en" sz="2700">
                  <a:solidFill>
                    <a:schemeClr val="lt1"/>
                  </a:solidFill>
                  <a:latin typeface="Calibri"/>
                  <a:ea typeface="Calibri"/>
                  <a:cs typeface="Calibri"/>
                  <a:sym typeface="Calibri"/>
                </a:rPr>
                <a:t>Denied</a:t>
              </a:r>
            </a:p>
          </p:txBody>
        </p:sp>
      </p:grpSp>
      <p:sp>
        <p:nvSpPr>
          <p:cNvPr id="392" name="Shape 392"/>
          <p:cNvSpPr txBox="1"/>
          <p:nvPr/>
        </p:nvSpPr>
        <p:spPr>
          <a:xfrm>
            <a:off x="533400" y="800100"/>
            <a:ext cx="7162800" cy="3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Understanding the types of decisions: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Shape 398"/>
          <p:cNvPicPr preferRelativeResize="0"/>
          <p:nvPr/>
        </p:nvPicPr>
        <p:blipFill rotWithShape="1">
          <a:blip r:embed="rId3">
            <a:alphaModFix/>
          </a:blip>
          <a:srcRect t="19554" b="-9377"/>
          <a:stretch/>
        </p:blipFill>
        <p:spPr>
          <a:xfrm>
            <a:off x="-5940" y="1085850"/>
            <a:ext cx="9165900" cy="4106700"/>
          </a:xfrm>
          <a:prstGeom prst="rect">
            <a:avLst/>
          </a:prstGeom>
          <a:noFill/>
          <a:ln>
            <a:noFill/>
          </a:ln>
        </p:spPr>
      </p:pic>
      <p:sp>
        <p:nvSpPr>
          <p:cNvPr id="399" name="Shape 399"/>
          <p:cNvSpPr txBox="1"/>
          <p:nvPr/>
        </p:nvSpPr>
        <p:spPr>
          <a:xfrm>
            <a:off x="-66135" y="152042"/>
            <a:ext cx="91440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I’ve completed my applications. Now what?</a:t>
            </a:r>
          </a:p>
        </p:txBody>
      </p:sp>
      <p:pic>
        <p:nvPicPr>
          <p:cNvPr id="400" name="Shape 400"/>
          <p:cNvPicPr preferRelativeResize="0"/>
          <p:nvPr/>
        </p:nvPicPr>
        <p:blipFill rotWithShape="1">
          <a:blip r:embed="rId4">
            <a:alphaModFix/>
          </a:blip>
          <a:srcRect/>
          <a:stretch/>
        </p:blipFill>
        <p:spPr>
          <a:xfrm>
            <a:off x="8077200" y="110728"/>
            <a:ext cx="527400" cy="517800"/>
          </a:xfrm>
          <a:prstGeom prst="rect">
            <a:avLst/>
          </a:prstGeom>
          <a:noFill/>
          <a:ln>
            <a:noFill/>
          </a:ln>
        </p:spPr>
      </p:pic>
      <p:cxnSp>
        <p:nvCxnSpPr>
          <p:cNvPr id="401" name="Shape 401"/>
          <p:cNvCxnSpPr/>
          <p:nvPr/>
        </p:nvCxnSpPr>
        <p:spPr>
          <a:xfrm>
            <a:off x="0" y="742950"/>
            <a:ext cx="9144000" cy="0"/>
          </a:xfrm>
          <a:prstGeom prst="straightConnector1">
            <a:avLst/>
          </a:prstGeom>
          <a:noFill/>
          <a:ln w="9525" cap="flat" cmpd="sng">
            <a:solidFill>
              <a:srgbClr val="969696"/>
            </a:solidFill>
            <a:prstDash val="solid"/>
            <a:round/>
            <a:headEnd type="none" w="med" len="med"/>
            <a:tailEnd type="none" w="med" len="med"/>
          </a:ln>
        </p:spPr>
      </p:cxnSp>
      <p:grpSp>
        <p:nvGrpSpPr>
          <p:cNvPr id="402" name="Shape 402"/>
          <p:cNvGrpSpPr/>
          <p:nvPr/>
        </p:nvGrpSpPr>
        <p:grpSpPr>
          <a:xfrm>
            <a:off x="1201358" y="1284359"/>
            <a:ext cx="6609013" cy="3256875"/>
            <a:chOff x="533387" y="0"/>
            <a:chExt cx="6609013" cy="4342500"/>
          </a:xfrm>
        </p:grpSpPr>
        <p:sp>
          <p:nvSpPr>
            <p:cNvPr id="403" name="Shape 403"/>
            <p:cNvSpPr/>
            <p:nvPr/>
          </p:nvSpPr>
          <p:spPr>
            <a:xfrm>
              <a:off x="533387" y="0"/>
              <a:ext cx="2713500" cy="1628099"/>
            </a:xfrm>
            <a:prstGeom prst="roundRect">
              <a:avLst>
                <a:gd name="adj" fmla="val 10000"/>
              </a:avLst>
            </a:prstGeom>
            <a:solidFill>
              <a:schemeClr val="accent1">
                <a:alpha val="898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04" name="Shape 404"/>
            <p:cNvSpPr txBox="1"/>
            <p:nvPr/>
          </p:nvSpPr>
          <p:spPr>
            <a:xfrm>
              <a:off x="581074" y="47685"/>
              <a:ext cx="2618100" cy="1532700"/>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 sz="2400" b="0" dirty="0">
                  <a:solidFill>
                    <a:schemeClr val="lt1"/>
                  </a:solidFill>
                  <a:latin typeface="Calibri"/>
                  <a:ea typeface="Calibri"/>
                  <a:cs typeface="Calibri"/>
                  <a:sym typeface="Calibri"/>
                </a:rPr>
                <a:t>Relax! </a:t>
              </a:r>
            </a:p>
          </p:txBody>
        </p:sp>
        <p:sp>
          <p:nvSpPr>
            <p:cNvPr id="405" name="Shape 405"/>
            <p:cNvSpPr/>
            <p:nvPr/>
          </p:nvSpPr>
          <p:spPr>
            <a:xfrm>
              <a:off x="3506865" y="477947"/>
              <a:ext cx="626400" cy="672900"/>
            </a:xfrm>
            <a:prstGeom prst="rightArrow">
              <a:avLst>
                <a:gd name="adj1" fmla="val 60000"/>
                <a:gd name="adj2" fmla="val 50000"/>
              </a:avLst>
            </a:prstGeom>
            <a:solidFill>
              <a:srgbClr val="B70000"/>
            </a:soli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06" name="Shape 406"/>
            <p:cNvSpPr txBox="1"/>
            <p:nvPr/>
          </p:nvSpPr>
          <p:spPr>
            <a:xfrm>
              <a:off x="3506984" y="612536"/>
              <a:ext cx="438600" cy="4038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None/>
              </a:pPr>
              <a:endParaRPr sz="1300" dirty="0">
                <a:solidFill>
                  <a:schemeClr val="lt1"/>
                </a:solidFill>
                <a:latin typeface="Calibri"/>
                <a:ea typeface="Calibri"/>
                <a:cs typeface="Calibri"/>
                <a:sym typeface="Calibri"/>
              </a:endParaRPr>
            </a:p>
          </p:txBody>
        </p:sp>
        <p:sp>
          <p:nvSpPr>
            <p:cNvPr id="407" name="Shape 407"/>
            <p:cNvSpPr/>
            <p:nvPr/>
          </p:nvSpPr>
          <p:spPr>
            <a:xfrm>
              <a:off x="4428901" y="892"/>
              <a:ext cx="2713499" cy="1628099"/>
            </a:xfrm>
            <a:prstGeom prst="roundRect">
              <a:avLst>
                <a:gd name="adj" fmla="val 10000"/>
              </a:avLst>
            </a:prstGeom>
            <a:solidFill>
              <a:schemeClr val="accent1">
                <a:alpha val="898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08" name="Shape 408"/>
            <p:cNvSpPr txBox="1"/>
            <p:nvPr/>
          </p:nvSpPr>
          <p:spPr>
            <a:xfrm>
              <a:off x="4476587" y="48577"/>
              <a:ext cx="2618099" cy="15327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SzPct val="25000"/>
                <a:buNone/>
              </a:pPr>
              <a:r>
                <a:rPr lang="en" sz="1600">
                  <a:solidFill>
                    <a:schemeClr val="lt1"/>
                  </a:solidFill>
                  <a:latin typeface="Calibri"/>
                  <a:ea typeface="Calibri"/>
                  <a:cs typeface="Calibri"/>
                  <a:sym typeface="Calibri"/>
                </a:rPr>
                <a:t>Send any important updates to the schools where you applied (ex. mid-year grades, new awards or achievements)</a:t>
              </a:r>
            </a:p>
          </p:txBody>
        </p:sp>
        <p:sp>
          <p:nvSpPr>
            <p:cNvPr id="409" name="Shape 409"/>
            <p:cNvSpPr/>
            <p:nvPr/>
          </p:nvSpPr>
          <p:spPr>
            <a:xfrm rot="5400000">
              <a:off x="5497980" y="1819036"/>
              <a:ext cx="575400" cy="672900"/>
            </a:xfrm>
            <a:prstGeom prst="rightArrow">
              <a:avLst>
                <a:gd name="adj1" fmla="val 60000"/>
                <a:gd name="adj2" fmla="val 50000"/>
              </a:avLst>
            </a:prstGeom>
            <a:solidFill>
              <a:srgbClr val="DF4949"/>
            </a:soli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10" name="Shape 410"/>
            <p:cNvSpPr txBox="1"/>
            <p:nvPr/>
          </p:nvSpPr>
          <p:spPr>
            <a:xfrm>
              <a:off x="5583771" y="1867786"/>
              <a:ext cx="403800" cy="4026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None/>
              </a:pPr>
              <a:endParaRPr sz="1300" dirty="0">
                <a:solidFill>
                  <a:schemeClr val="lt1"/>
                </a:solidFill>
                <a:latin typeface="Calibri"/>
                <a:ea typeface="Calibri"/>
                <a:cs typeface="Calibri"/>
                <a:sym typeface="Calibri"/>
              </a:endParaRPr>
            </a:p>
          </p:txBody>
        </p:sp>
        <p:sp>
          <p:nvSpPr>
            <p:cNvPr id="411" name="Shape 411"/>
            <p:cNvSpPr/>
            <p:nvPr/>
          </p:nvSpPr>
          <p:spPr>
            <a:xfrm>
              <a:off x="4428901" y="2714400"/>
              <a:ext cx="2713499" cy="1628100"/>
            </a:xfrm>
            <a:prstGeom prst="roundRect">
              <a:avLst>
                <a:gd name="adj" fmla="val 10000"/>
              </a:avLst>
            </a:prstGeom>
            <a:solidFill>
              <a:schemeClr val="accent1">
                <a:alpha val="898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12" name="Shape 412"/>
            <p:cNvSpPr txBox="1"/>
            <p:nvPr/>
          </p:nvSpPr>
          <p:spPr>
            <a:xfrm>
              <a:off x="4476587" y="2762086"/>
              <a:ext cx="2618099" cy="1532700"/>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 sz="2400">
                  <a:solidFill>
                    <a:schemeClr val="lt1"/>
                  </a:solidFill>
                  <a:latin typeface="Calibri"/>
                  <a:ea typeface="Calibri"/>
                  <a:cs typeface="Calibri"/>
                  <a:sym typeface="Calibri"/>
                </a:rPr>
                <a:t>Have patience!</a:t>
              </a:r>
            </a:p>
          </p:txBody>
        </p:sp>
        <p:sp>
          <p:nvSpPr>
            <p:cNvPr id="413" name="Shape 413"/>
            <p:cNvSpPr/>
            <p:nvPr/>
          </p:nvSpPr>
          <p:spPr>
            <a:xfrm rot="10800000">
              <a:off x="3542460" y="3192028"/>
              <a:ext cx="626400" cy="672900"/>
            </a:xfrm>
            <a:prstGeom prst="rightArrow">
              <a:avLst>
                <a:gd name="adj1" fmla="val 60000"/>
                <a:gd name="adj2" fmla="val 50000"/>
              </a:avLst>
            </a:prstGeom>
            <a:solidFill>
              <a:srgbClr val="E2BABA"/>
            </a:solidFill>
            <a:ln>
              <a:noFill/>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14" name="Shape 414"/>
            <p:cNvSpPr txBox="1"/>
            <p:nvPr/>
          </p:nvSpPr>
          <p:spPr>
            <a:xfrm>
              <a:off x="3730337" y="3326569"/>
              <a:ext cx="438600" cy="4038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None/>
              </a:pPr>
              <a:endParaRPr sz="1300" dirty="0">
                <a:solidFill>
                  <a:schemeClr val="lt1"/>
                </a:solidFill>
                <a:latin typeface="Calibri"/>
                <a:ea typeface="Calibri"/>
                <a:cs typeface="Calibri"/>
                <a:sym typeface="Calibri"/>
              </a:endParaRPr>
            </a:p>
          </p:txBody>
        </p:sp>
        <p:sp>
          <p:nvSpPr>
            <p:cNvPr id="415" name="Shape 415"/>
            <p:cNvSpPr/>
            <p:nvPr/>
          </p:nvSpPr>
          <p:spPr>
            <a:xfrm>
              <a:off x="533387" y="2714400"/>
              <a:ext cx="2713500" cy="1628100"/>
            </a:xfrm>
            <a:prstGeom prst="roundRect">
              <a:avLst>
                <a:gd name="adj" fmla="val 10000"/>
              </a:avLst>
            </a:prstGeom>
            <a:solidFill>
              <a:schemeClr val="accent1">
                <a:alpha val="898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50"/>
                </a:srgbClr>
              </a:outerShdw>
            </a:effectLst>
          </p:spPr>
          <p:txBody>
            <a:bodyPr lIns="91425" tIns="91425" rIns="91425" bIns="91425" anchor="ctr" anchorCtr="0">
              <a:noAutofit/>
            </a:bodyPr>
            <a:lstStyle/>
            <a:p>
              <a:pPr lvl="0">
                <a:spcBef>
                  <a:spcPts val="0"/>
                </a:spcBef>
                <a:buNone/>
              </a:pPr>
              <a:endParaRPr dirty="0"/>
            </a:p>
          </p:txBody>
        </p:sp>
        <p:sp>
          <p:nvSpPr>
            <p:cNvPr id="416" name="Shape 416"/>
            <p:cNvSpPr txBox="1"/>
            <p:nvPr/>
          </p:nvSpPr>
          <p:spPr>
            <a:xfrm>
              <a:off x="581074" y="2762086"/>
              <a:ext cx="2618100" cy="1532700"/>
            </a:xfrm>
            <a:prstGeom prst="rect">
              <a:avLst/>
            </a:prstGeom>
            <a:noFill/>
            <a:ln>
              <a:noFill/>
            </a:ln>
          </p:spPr>
          <p:txBody>
            <a:bodyPr lIns="60950" tIns="60950" rIns="60950" bIns="60950" anchor="ctr" anchorCtr="0">
              <a:noAutofit/>
            </a:bodyPr>
            <a:lstStyle/>
            <a:p>
              <a:pPr marL="0" marR="0" lvl="0" indent="0" algn="ctr" rtl="0">
                <a:lnSpc>
                  <a:spcPct val="90000"/>
                </a:lnSpc>
                <a:spcBef>
                  <a:spcPts val="0"/>
                </a:spcBef>
                <a:spcAft>
                  <a:spcPts val="0"/>
                </a:spcAft>
                <a:buNone/>
              </a:pPr>
              <a:r>
                <a:rPr lang="en">
                  <a:solidFill>
                    <a:schemeClr val="lt1"/>
                  </a:solidFill>
                  <a:latin typeface="Calibri"/>
                  <a:ea typeface="Calibri"/>
                  <a:cs typeface="Calibri"/>
                  <a:sym typeface="Calibri"/>
                </a:rPr>
                <a:t>Check your email.  Some decisions may be released electronically.  If your email changes, make sure you’ve notified all the schools where you applied.</a:t>
              </a:r>
            </a:p>
          </p:txBody>
        </p:sp>
      </p:grpSp>
      <p:sp>
        <p:nvSpPr>
          <p:cNvPr id="417" name="Shape 417"/>
          <p:cNvSpPr/>
          <p:nvPr/>
        </p:nvSpPr>
        <p:spPr>
          <a:xfrm>
            <a:off x="2133600" y="2571750"/>
            <a:ext cx="685800" cy="457200"/>
          </a:xfrm>
          <a:prstGeom prst="upArrow">
            <a:avLst>
              <a:gd name="adj1" fmla="val 50000"/>
              <a:gd name="adj2" fmla="val 50000"/>
            </a:avLst>
          </a:prstGeom>
          <a:solidFill>
            <a:srgbClr val="FF3F40"/>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TT_Shell_186.eps"/>
          <p:cNvPicPr>
            <a:picLocks noChangeAspect="1"/>
          </p:cNvPicPr>
          <p:nvPr/>
        </p:nvPicPr>
        <p:blipFill>
          <a:blip r:embed="rId3" cstate="print">
            <a:lum bright="70000" contrast="-70000"/>
          </a:blip>
          <a:srcRect l="7097" t="52632" r="89978"/>
          <a:stretch>
            <a:fillRect/>
          </a:stretch>
        </p:blipFill>
        <p:spPr>
          <a:xfrm>
            <a:off x="0" y="19735"/>
            <a:ext cx="1607153" cy="5143500"/>
          </a:xfrm>
          <a:prstGeom prst="rect">
            <a:avLst/>
          </a:prstGeom>
        </p:spPr>
      </p:pic>
      <p:sp>
        <p:nvSpPr>
          <p:cNvPr id="2" name="TextBox 1"/>
          <p:cNvSpPr txBox="1"/>
          <p:nvPr/>
        </p:nvSpPr>
        <p:spPr>
          <a:xfrm>
            <a:off x="1899048" y="224693"/>
            <a:ext cx="58293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Examples of UMD Applicants</a:t>
            </a:r>
          </a:p>
        </p:txBody>
      </p:sp>
      <p:sp>
        <p:nvSpPr>
          <p:cNvPr id="7" name="Line 4"/>
          <p:cNvSpPr>
            <a:spLocks noChangeShapeType="1"/>
          </p:cNvSpPr>
          <p:nvPr/>
        </p:nvSpPr>
        <p:spPr bwMode="auto">
          <a:xfrm>
            <a:off x="2171700" y="742950"/>
            <a:ext cx="5829300" cy="0"/>
          </a:xfrm>
          <a:prstGeom prst="line">
            <a:avLst/>
          </a:prstGeom>
          <a:noFill/>
          <a:ln w="6350">
            <a:solidFill>
              <a:srgbClr val="969696"/>
            </a:solidFill>
            <a:round/>
            <a:headEnd/>
            <a:tailEnd/>
          </a:ln>
          <a:effectLst/>
        </p:spPr>
        <p:txBody>
          <a:bodyPr wrap="none" anchor="ctr"/>
          <a:lstStyle/>
          <a:p>
            <a:endParaRPr lang="en-US" sz="1050" b="1" dirty="0"/>
          </a:p>
        </p:txBody>
      </p:sp>
      <p:sp>
        <p:nvSpPr>
          <p:cNvPr id="10" name="TextBox 9"/>
          <p:cNvSpPr txBox="1"/>
          <p:nvPr/>
        </p:nvSpPr>
        <p:spPr>
          <a:xfrm>
            <a:off x="2098637" y="1261208"/>
            <a:ext cx="6318325" cy="746358"/>
          </a:xfrm>
          <a:prstGeom prst="rect">
            <a:avLst/>
          </a:prstGeom>
          <a:noFill/>
        </p:spPr>
        <p:txBody>
          <a:bodyPr wrap="square" rtlCol="0">
            <a:spAutoFit/>
          </a:bodyPr>
          <a:lstStyle/>
          <a:p>
            <a:r>
              <a:rPr lang="en-US" sz="1600" b="1" dirty="0"/>
              <a:t>What do </a:t>
            </a:r>
            <a:r>
              <a:rPr lang="en-US" sz="1600" b="1" i="1" u="sng" dirty="0"/>
              <a:t>you</a:t>
            </a:r>
            <a:r>
              <a:rPr lang="en-US" sz="1600" b="1" dirty="0"/>
              <a:t> think was the decision of these applicants?</a:t>
            </a:r>
          </a:p>
          <a:p>
            <a:pPr algn="ctr"/>
            <a:endParaRPr lang="en-US" sz="1600" b="1" dirty="0"/>
          </a:p>
          <a:p>
            <a:endParaRPr lang="en-US" sz="1000" dirty="0"/>
          </a:p>
        </p:txBody>
      </p:sp>
      <p:sp>
        <p:nvSpPr>
          <p:cNvPr id="8" name="TextBox 7"/>
          <p:cNvSpPr txBox="1"/>
          <p:nvPr/>
        </p:nvSpPr>
        <p:spPr>
          <a:xfrm>
            <a:off x="2035301" y="1953724"/>
            <a:ext cx="6305599" cy="2554545"/>
          </a:xfrm>
          <a:prstGeom prst="rect">
            <a:avLst/>
          </a:prstGeom>
          <a:noFill/>
        </p:spPr>
        <p:txBody>
          <a:bodyPr wrap="square" rtlCol="0">
            <a:spAutoFit/>
          </a:bodyPr>
          <a:lstStyle/>
          <a:p>
            <a:pPr marL="213122" indent="-213122">
              <a:buBlip>
                <a:blip r:embed="rId4"/>
              </a:buBlip>
            </a:pPr>
            <a:r>
              <a:rPr lang="en-US" sz="2000" dirty="0">
                <a:latin typeface="Calibri" panose="020F0502020204030204" pitchFamily="34" charset="0"/>
                <a:cs typeface="Calibri" panose="020F0502020204030204" pitchFamily="34" charset="0"/>
              </a:rPr>
              <a:t>Student A</a:t>
            </a:r>
          </a:p>
          <a:p>
            <a:pPr marL="556022" lvl="1" indent="-213122">
              <a:buBlip>
                <a:blip r:embed="rId4"/>
              </a:buBlip>
            </a:pPr>
            <a:r>
              <a:rPr lang="en-US" sz="2000" dirty="0">
                <a:latin typeface="Calibri" panose="020F0502020204030204" pitchFamily="34" charset="0"/>
                <a:cs typeface="Calibri" panose="020F0502020204030204" pitchFamily="34" charset="0"/>
              </a:rPr>
              <a:t>4.1</a:t>
            </a:r>
          </a:p>
          <a:p>
            <a:pPr marL="556022" lvl="1" indent="-213122">
              <a:buBlip>
                <a:blip r:embed="rId4"/>
              </a:buBlip>
            </a:pPr>
            <a:r>
              <a:rPr lang="en-US" sz="2000" dirty="0">
                <a:latin typeface="Calibri" panose="020F0502020204030204" pitchFamily="34" charset="0"/>
                <a:cs typeface="Calibri" panose="020F0502020204030204" pitchFamily="34" charset="0"/>
              </a:rPr>
              <a:t>1500 New SAT</a:t>
            </a:r>
          </a:p>
          <a:p>
            <a:pPr marL="556022" lvl="1" indent="-213122">
              <a:buBlip>
                <a:blip r:embed="rId4"/>
              </a:buBlip>
            </a:pPr>
            <a:r>
              <a:rPr lang="en-US" sz="2000" dirty="0">
                <a:latin typeface="Calibri" panose="020F0502020204030204" pitchFamily="34" charset="0"/>
                <a:cs typeface="Calibri" panose="020F0502020204030204" pitchFamily="34" charset="0"/>
              </a:rPr>
              <a:t>President of Red Cross Club, National Math Honor Society, Salvation Army Club &amp; Anime Club and involved in several other extracurricular activities</a:t>
            </a:r>
          </a:p>
          <a:p>
            <a:pPr marL="342900" lvl="1"/>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pic>
        <p:nvPicPr>
          <p:cNvPr id="11" name="Shape 373"/>
          <p:cNvPicPr preferRelativeResize="0"/>
          <p:nvPr/>
        </p:nvPicPr>
        <p:blipFill rotWithShape="1">
          <a:blip r:embed="rId5">
            <a:alphaModFix/>
          </a:blip>
          <a:srcRect/>
          <a:stretch/>
        </p:blipFill>
        <p:spPr>
          <a:xfrm>
            <a:off x="8077200" y="110728"/>
            <a:ext cx="527400" cy="517800"/>
          </a:xfrm>
          <a:prstGeom prst="rect">
            <a:avLst/>
          </a:prstGeom>
          <a:noFill/>
          <a:ln>
            <a:noFill/>
          </a:ln>
        </p:spPr>
      </p:pic>
      <p:cxnSp>
        <p:nvCxnSpPr>
          <p:cNvPr id="12" name="Shape 426"/>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Tree>
    <p:extLst>
      <p:ext uri="{BB962C8B-B14F-4D97-AF65-F5344CB8AC3E}">
        <p14:creationId xmlns:p14="http://schemas.microsoft.com/office/powerpoint/2010/main" val="92274554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TT_Shell_186.eps"/>
          <p:cNvPicPr>
            <a:picLocks noChangeAspect="1"/>
          </p:cNvPicPr>
          <p:nvPr/>
        </p:nvPicPr>
        <p:blipFill>
          <a:blip r:embed="rId3" cstate="print">
            <a:lum bright="70000" contrast="-70000"/>
          </a:blip>
          <a:srcRect l="7097" t="52632" r="89978"/>
          <a:stretch>
            <a:fillRect/>
          </a:stretch>
        </p:blipFill>
        <p:spPr>
          <a:xfrm>
            <a:off x="0" y="19735"/>
            <a:ext cx="1607153" cy="5143500"/>
          </a:xfrm>
          <a:prstGeom prst="rect">
            <a:avLst/>
          </a:prstGeom>
        </p:spPr>
      </p:pic>
      <p:sp>
        <p:nvSpPr>
          <p:cNvPr id="2" name="TextBox 1"/>
          <p:cNvSpPr txBox="1"/>
          <p:nvPr/>
        </p:nvSpPr>
        <p:spPr>
          <a:xfrm>
            <a:off x="1899048" y="224693"/>
            <a:ext cx="58293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Examples of UMD Applicants</a:t>
            </a:r>
          </a:p>
        </p:txBody>
      </p:sp>
      <p:sp>
        <p:nvSpPr>
          <p:cNvPr id="7" name="Line 4"/>
          <p:cNvSpPr>
            <a:spLocks noChangeShapeType="1"/>
          </p:cNvSpPr>
          <p:nvPr/>
        </p:nvSpPr>
        <p:spPr bwMode="auto">
          <a:xfrm>
            <a:off x="2171700" y="742950"/>
            <a:ext cx="5829300" cy="0"/>
          </a:xfrm>
          <a:prstGeom prst="line">
            <a:avLst/>
          </a:prstGeom>
          <a:noFill/>
          <a:ln w="6350">
            <a:solidFill>
              <a:srgbClr val="969696"/>
            </a:solidFill>
            <a:round/>
            <a:headEnd/>
            <a:tailEnd/>
          </a:ln>
          <a:effectLst/>
        </p:spPr>
        <p:txBody>
          <a:bodyPr wrap="none" anchor="ctr"/>
          <a:lstStyle/>
          <a:p>
            <a:endParaRPr lang="en-US" sz="1050" b="1" dirty="0"/>
          </a:p>
        </p:txBody>
      </p:sp>
      <p:sp>
        <p:nvSpPr>
          <p:cNvPr id="10" name="TextBox 9"/>
          <p:cNvSpPr txBox="1"/>
          <p:nvPr/>
        </p:nvSpPr>
        <p:spPr>
          <a:xfrm>
            <a:off x="2098637" y="1261208"/>
            <a:ext cx="6318325" cy="746358"/>
          </a:xfrm>
          <a:prstGeom prst="rect">
            <a:avLst/>
          </a:prstGeom>
          <a:noFill/>
        </p:spPr>
        <p:txBody>
          <a:bodyPr wrap="square" rtlCol="0">
            <a:spAutoFit/>
          </a:bodyPr>
          <a:lstStyle/>
          <a:p>
            <a:r>
              <a:rPr lang="en-US" sz="1600" b="1" dirty="0"/>
              <a:t>What do </a:t>
            </a:r>
            <a:r>
              <a:rPr lang="en-US" sz="1600" b="1" i="1" u="sng" dirty="0"/>
              <a:t>you</a:t>
            </a:r>
            <a:r>
              <a:rPr lang="en-US" sz="1600" b="1" dirty="0"/>
              <a:t> think was the decision of these applicants?</a:t>
            </a:r>
          </a:p>
          <a:p>
            <a:pPr algn="ctr"/>
            <a:endParaRPr lang="en-US" sz="1600" b="1" dirty="0"/>
          </a:p>
          <a:p>
            <a:endParaRPr lang="en-US" sz="1000" dirty="0"/>
          </a:p>
        </p:txBody>
      </p:sp>
      <p:sp>
        <p:nvSpPr>
          <p:cNvPr id="8" name="TextBox 7"/>
          <p:cNvSpPr txBox="1"/>
          <p:nvPr>
            <p:extLst>
              <p:ext uri="{D42A27DB-BD31-4B8C-83A1-F6EECF244321}">
                <p14:modId xmlns:p14="http://schemas.microsoft.com/office/powerpoint/2010/main" val="3742563955"/>
              </p:ext>
            </p:extLst>
          </p:nvPr>
        </p:nvSpPr>
        <p:spPr>
          <a:xfrm>
            <a:off x="2035301" y="1953724"/>
            <a:ext cx="6305599" cy="2862322"/>
          </a:xfrm>
          <a:prstGeom prst="rect">
            <a:avLst/>
          </a:prstGeom>
          <a:noFill/>
        </p:spPr>
        <p:txBody>
          <a:bodyPr wrap="square" rtlCol="0" anchor="t">
            <a:spAutoFit/>
          </a:bodyPr>
          <a:lstStyle/>
          <a:p>
            <a:pPr marL="212725" indent="-212725">
              <a:buBlip>
                <a:blip r:embed="rId4"/>
              </a:buBlip>
            </a:pPr>
            <a:r>
              <a:rPr lang="en-US" sz="2000" dirty="0">
                <a:latin typeface="Calibri" panose="020F0502020204030204" pitchFamily="34" charset="0"/>
                <a:cs typeface="Calibri" panose="020F0502020204030204" pitchFamily="34" charset="0"/>
              </a:rPr>
              <a:t>Student B</a:t>
            </a:r>
            <a:endParaRPr lang="en-US" dirty="0"/>
          </a:p>
          <a:p>
            <a:pPr marL="555625" lvl="1" indent="-212725">
              <a:buBlip>
                <a:blip r:embed="rId4"/>
              </a:buBlip>
            </a:pPr>
            <a:r>
              <a:rPr lang="en-US" sz="2000" dirty="0">
                <a:latin typeface="Calibri" panose="020F0502020204030204" pitchFamily="34" charset="0"/>
                <a:cs typeface="Calibri" panose="020F0502020204030204" pitchFamily="34" charset="0"/>
              </a:rPr>
              <a:t>3.9</a:t>
            </a:r>
          </a:p>
          <a:p>
            <a:pPr marL="554990" lvl="1" indent="-212725">
              <a:buBlip>
                <a:blip r:embed="rId4"/>
              </a:buBlip>
            </a:pPr>
            <a:r>
              <a:rPr lang="en-US" sz="2000" dirty="0">
                <a:latin typeface="Calibri" panose="020F0502020204030204" pitchFamily="34" charset="0"/>
                <a:cs typeface="Calibri" panose="020F0502020204030204" pitchFamily="34" charset="0"/>
              </a:rPr>
              <a:t>29 (1380 New SAT)</a:t>
            </a:r>
          </a:p>
          <a:p>
            <a:pPr marL="554990" lvl="1" indent="-212725">
              <a:buBlip>
                <a:blip r:embed="rId4"/>
              </a:buBlip>
            </a:pPr>
            <a:r>
              <a:rPr lang="en-US" sz="2000" dirty="0">
                <a:latin typeface="Calibri" panose="020F0502020204030204" pitchFamily="34" charset="0"/>
                <a:cs typeface="Calibri" panose="020F0502020204030204" pitchFamily="34" charset="0"/>
              </a:rPr>
              <a:t>1 C freshman year</a:t>
            </a:r>
          </a:p>
          <a:p>
            <a:pPr marL="555625" lvl="1" indent="-212725">
              <a:buBlip>
                <a:blip r:embed="rId4"/>
              </a:buBlip>
            </a:pPr>
            <a:r>
              <a:rPr lang="en-US" sz="2000" dirty="0">
                <a:latin typeface="Calibri" panose="020F0502020204030204" pitchFamily="34" charset="0"/>
                <a:cs typeface="Calibri" panose="020F0502020204030204" pitchFamily="34" charset="0"/>
              </a:rPr>
              <a:t>3 sport athlete, Girl Scout, involved in several religious groups, SADD, Executive SGA representative, went on mission trips, mentor, many hours of community service</a:t>
            </a:r>
          </a:p>
          <a:p>
            <a:pPr marL="342900" lvl="2"/>
            <a:endParaRPr lang="en-US" sz="2000" dirty="0">
              <a:latin typeface="Calibri" panose="020F0502020204030204" pitchFamily="34" charset="0"/>
              <a:cs typeface="Calibri" panose="020F0502020204030204" pitchFamily="34" charset="0"/>
            </a:endParaRPr>
          </a:p>
        </p:txBody>
      </p:sp>
      <p:pic>
        <p:nvPicPr>
          <p:cNvPr id="11" name="Shape 373"/>
          <p:cNvPicPr preferRelativeResize="0"/>
          <p:nvPr/>
        </p:nvPicPr>
        <p:blipFill rotWithShape="1">
          <a:blip r:embed="rId5">
            <a:alphaModFix/>
          </a:blip>
          <a:srcRect/>
          <a:stretch/>
        </p:blipFill>
        <p:spPr>
          <a:xfrm>
            <a:off x="8077200" y="110728"/>
            <a:ext cx="527400" cy="517800"/>
          </a:xfrm>
          <a:prstGeom prst="rect">
            <a:avLst/>
          </a:prstGeom>
          <a:noFill/>
          <a:ln>
            <a:noFill/>
          </a:ln>
        </p:spPr>
      </p:pic>
      <p:cxnSp>
        <p:nvCxnSpPr>
          <p:cNvPr id="12" name="Shape 426"/>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Tree>
    <p:extLst>
      <p:ext uri="{BB962C8B-B14F-4D97-AF65-F5344CB8AC3E}">
        <p14:creationId xmlns:p14="http://schemas.microsoft.com/office/powerpoint/2010/main" val="401057432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TT_Shell_186.eps"/>
          <p:cNvPicPr>
            <a:picLocks noChangeAspect="1"/>
          </p:cNvPicPr>
          <p:nvPr/>
        </p:nvPicPr>
        <p:blipFill>
          <a:blip r:embed="rId3" cstate="print">
            <a:lum bright="70000" contrast="-70000"/>
          </a:blip>
          <a:srcRect l="7097" t="52632" r="89978"/>
          <a:stretch>
            <a:fillRect/>
          </a:stretch>
        </p:blipFill>
        <p:spPr>
          <a:xfrm>
            <a:off x="0" y="19735"/>
            <a:ext cx="1607153" cy="5143500"/>
          </a:xfrm>
          <a:prstGeom prst="rect">
            <a:avLst/>
          </a:prstGeom>
        </p:spPr>
      </p:pic>
      <p:sp>
        <p:nvSpPr>
          <p:cNvPr id="2" name="TextBox 1"/>
          <p:cNvSpPr txBox="1"/>
          <p:nvPr/>
        </p:nvSpPr>
        <p:spPr>
          <a:xfrm>
            <a:off x="1899048" y="224693"/>
            <a:ext cx="58293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Examples of UMD Applicants</a:t>
            </a:r>
          </a:p>
        </p:txBody>
      </p:sp>
      <p:sp>
        <p:nvSpPr>
          <p:cNvPr id="7" name="Line 4"/>
          <p:cNvSpPr>
            <a:spLocks noChangeShapeType="1"/>
          </p:cNvSpPr>
          <p:nvPr/>
        </p:nvSpPr>
        <p:spPr bwMode="auto">
          <a:xfrm>
            <a:off x="2171700" y="742950"/>
            <a:ext cx="5829300" cy="0"/>
          </a:xfrm>
          <a:prstGeom prst="line">
            <a:avLst/>
          </a:prstGeom>
          <a:noFill/>
          <a:ln w="6350">
            <a:solidFill>
              <a:srgbClr val="969696"/>
            </a:solidFill>
            <a:round/>
            <a:headEnd/>
            <a:tailEnd/>
          </a:ln>
          <a:effectLst/>
        </p:spPr>
        <p:txBody>
          <a:bodyPr wrap="none" anchor="ctr"/>
          <a:lstStyle/>
          <a:p>
            <a:endParaRPr lang="en-US" sz="1050" b="1" dirty="0"/>
          </a:p>
        </p:txBody>
      </p:sp>
      <p:sp>
        <p:nvSpPr>
          <p:cNvPr id="10" name="TextBox 9"/>
          <p:cNvSpPr txBox="1"/>
          <p:nvPr/>
        </p:nvSpPr>
        <p:spPr>
          <a:xfrm>
            <a:off x="2098637" y="1261208"/>
            <a:ext cx="6318325" cy="746358"/>
          </a:xfrm>
          <a:prstGeom prst="rect">
            <a:avLst/>
          </a:prstGeom>
          <a:noFill/>
        </p:spPr>
        <p:txBody>
          <a:bodyPr wrap="square" rtlCol="0">
            <a:spAutoFit/>
          </a:bodyPr>
          <a:lstStyle/>
          <a:p>
            <a:r>
              <a:rPr lang="en-US" sz="1600" b="1" dirty="0"/>
              <a:t>What do </a:t>
            </a:r>
            <a:r>
              <a:rPr lang="en-US" sz="1600" b="1" i="1" u="sng" dirty="0"/>
              <a:t>you</a:t>
            </a:r>
            <a:r>
              <a:rPr lang="en-US" sz="1600" b="1" dirty="0"/>
              <a:t> think was the decision of these applicants?</a:t>
            </a:r>
          </a:p>
          <a:p>
            <a:pPr algn="ctr"/>
            <a:endParaRPr lang="en-US" sz="1600" b="1" dirty="0"/>
          </a:p>
          <a:p>
            <a:endParaRPr lang="en-US" sz="1000" dirty="0"/>
          </a:p>
        </p:txBody>
      </p:sp>
      <p:sp>
        <p:nvSpPr>
          <p:cNvPr id="8" name="TextBox 7"/>
          <p:cNvSpPr txBox="1"/>
          <p:nvPr>
            <p:extLst>
              <p:ext uri="{D42A27DB-BD31-4B8C-83A1-F6EECF244321}">
                <p14:modId xmlns:p14="http://schemas.microsoft.com/office/powerpoint/2010/main" val="93380958"/>
              </p:ext>
            </p:extLst>
          </p:nvPr>
        </p:nvSpPr>
        <p:spPr>
          <a:xfrm>
            <a:off x="2035301" y="1953724"/>
            <a:ext cx="6305599" cy="1938992"/>
          </a:xfrm>
          <a:prstGeom prst="rect">
            <a:avLst/>
          </a:prstGeom>
          <a:noFill/>
        </p:spPr>
        <p:txBody>
          <a:bodyPr wrap="square" rtlCol="0" anchor="t">
            <a:spAutoFit/>
          </a:bodyPr>
          <a:lstStyle/>
          <a:p>
            <a:pPr marL="212725" indent="-212725">
              <a:buBlip>
                <a:blip r:embed="rId4"/>
              </a:buBlip>
            </a:pPr>
            <a:r>
              <a:rPr lang="en-US" sz="2000" dirty="0">
                <a:latin typeface="Calibri" panose="020F0502020204030204" pitchFamily="34" charset="0"/>
                <a:cs typeface="Calibri" panose="020F0502020204030204" pitchFamily="34" charset="0"/>
              </a:rPr>
              <a:t>Student C</a:t>
            </a:r>
            <a:endParaRPr lang="en-US" dirty="0"/>
          </a:p>
          <a:p>
            <a:pPr marL="554990" lvl="1" indent="-212725">
              <a:buBlip>
                <a:blip r:embed="rId4"/>
              </a:buBlip>
            </a:pPr>
            <a:r>
              <a:rPr lang="en-US" sz="2000" dirty="0">
                <a:latin typeface="Calibri" panose="020F0502020204030204" pitchFamily="34" charset="0"/>
                <a:cs typeface="Calibri" panose="020F0502020204030204" pitchFamily="34" charset="0"/>
              </a:rPr>
              <a:t>4.19</a:t>
            </a:r>
          </a:p>
          <a:p>
            <a:pPr marL="554990" lvl="1" indent="-212725">
              <a:buBlip>
                <a:blip r:embed="rId4"/>
              </a:buBlip>
            </a:pPr>
            <a:r>
              <a:rPr lang="en-US" sz="2000" dirty="0">
                <a:latin typeface="Calibri" panose="020F0502020204030204" pitchFamily="34" charset="0"/>
                <a:cs typeface="Calibri" panose="020F0502020204030204" pitchFamily="34" charset="0"/>
              </a:rPr>
              <a:t>2 C's junior year</a:t>
            </a:r>
          </a:p>
          <a:p>
            <a:pPr marL="555625" lvl="1" indent="-212725">
              <a:buBlip>
                <a:blip r:embed="rId4"/>
              </a:buBlip>
            </a:pPr>
            <a:r>
              <a:rPr lang="en-US" sz="2000" dirty="0">
                <a:latin typeface="Calibri" panose="020F0502020204030204" pitchFamily="34" charset="0"/>
                <a:cs typeface="Calibri" panose="020F0502020204030204" pitchFamily="34" charset="0"/>
              </a:rPr>
              <a:t>1300 New SAT </a:t>
            </a:r>
          </a:p>
          <a:p>
            <a:pPr marL="555625" lvl="1" indent="-212725">
              <a:buBlip>
                <a:blip r:embed="rId4"/>
              </a:buBlip>
            </a:pPr>
            <a:r>
              <a:rPr lang="en-US" sz="2000" dirty="0">
                <a:latin typeface="Calibri" panose="020F0502020204030204" pitchFamily="34" charset="0"/>
                <a:cs typeface="Calibri" panose="020F0502020204030204" pitchFamily="34" charset="0"/>
              </a:rPr>
              <a:t>Participated in a food drive for two years, multiple honor roll awards and multiple attendance awards</a:t>
            </a:r>
          </a:p>
        </p:txBody>
      </p:sp>
      <p:pic>
        <p:nvPicPr>
          <p:cNvPr id="11" name="Shape 373"/>
          <p:cNvPicPr preferRelativeResize="0"/>
          <p:nvPr/>
        </p:nvPicPr>
        <p:blipFill rotWithShape="1">
          <a:blip r:embed="rId5">
            <a:alphaModFix/>
          </a:blip>
          <a:srcRect/>
          <a:stretch/>
        </p:blipFill>
        <p:spPr>
          <a:xfrm>
            <a:off x="8077200" y="110728"/>
            <a:ext cx="527400" cy="517800"/>
          </a:xfrm>
          <a:prstGeom prst="rect">
            <a:avLst/>
          </a:prstGeom>
          <a:noFill/>
          <a:ln>
            <a:noFill/>
          </a:ln>
        </p:spPr>
      </p:pic>
      <p:cxnSp>
        <p:nvCxnSpPr>
          <p:cNvPr id="12" name="Shape 426"/>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Tree>
    <p:extLst>
      <p:ext uri="{BB962C8B-B14F-4D97-AF65-F5344CB8AC3E}">
        <p14:creationId xmlns:p14="http://schemas.microsoft.com/office/powerpoint/2010/main" val="253812372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Shape 424"/>
          <p:cNvSpPr txBox="1"/>
          <p:nvPr/>
        </p:nvSpPr>
        <p:spPr>
          <a:xfrm>
            <a:off x="826927"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Helpful Hints</a:t>
            </a:r>
          </a:p>
        </p:txBody>
      </p:sp>
      <p:pic>
        <p:nvPicPr>
          <p:cNvPr id="425" name="Shape 425"/>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426" name="Shape 426"/>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427" name="Shape 427"/>
          <p:cNvSpPr txBox="1"/>
          <p:nvPr/>
        </p:nvSpPr>
        <p:spPr>
          <a:xfrm>
            <a:off x="2362200" y="1143000"/>
            <a:ext cx="6477000" cy="5309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200">
                <a:solidFill>
                  <a:schemeClr val="dk1"/>
                </a:solidFill>
                <a:latin typeface="Calibri"/>
                <a:ea typeface="Calibri"/>
                <a:cs typeface="Calibri"/>
                <a:sym typeface="Calibri"/>
              </a:rPr>
              <a:t/>
            </a:r>
            <a:br>
              <a:rPr lang="en" sz="2200">
                <a:solidFill>
                  <a:schemeClr val="dk1"/>
                </a:solidFill>
                <a:latin typeface="Calibri"/>
                <a:ea typeface="Calibri"/>
                <a:cs typeface="Calibri"/>
                <a:sym typeface="Calibri"/>
              </a:rPr>
            </a:br>
            <a:endParaRPr lang="en" sz="2200">
              <a:solidFill>
                <a:schemeClr val="dk1"/>
              </a:solidFill>
              <a:latin typeface="Calibri"/>
              <a:ea typeface="Calibri"/>
              <a:cs typeface="Calibri"/>
              <a:sym typeface="Calibri"/>
            </a:endParaRPr>
          </a:p>
        </p:txBody>
      </p:sp>
      <p:sp>
        <p:nvSpPr>
          <p:cNvPr id="428" name="Shape 428"/>
          <p:cNvSpPr txBox="1"/>
          <p:nvPr/>
        </p:nvSpPr>
        <p:spPr>
          <a:xfrm>
            <a:off x="1817527" y="947987"/>
            <a:ext cx="6781800" cy="3947100"/>
          </a:xfrm>
          <a:prstGeom prst="rect">
            <a:avLst/>
          </a:prstGeom>
          <a:noFill/>
          <a:ln>
            <a:noFill/>
          </a:ln>
        </p:spPr>
        <p:txBody>
          <a:bodyPr lIns="91425" tIns="45700" rIns="91425" bIns="45700" anchor="t" anchorCtr="0">
            <a:noAutofit/>
          </a:bodyPr>
          <a:lstStyle/>
          <a:p>
            <a:pPr marL="284162" marR="0" lvl="0" indent="-271462" algn="l" rtl="0">
              <a:spcBef>
                <a:spcPts val="0"/>
              </a:spcBef>
              <a:buClr>
                <a:schemeClr val="dk1"/>
              </a:buClr>
              <a:buSzPct val="100000"/>
              <a:buFont typeface="Calibri"/>
              <a:buChar char="•"/>
            </a:pPr>
            <a:r>
              <a:rPr lang="en" sz="2000" dirty="0">
                <a:solidFill>
                  <a:schemeClr val="dk1"/>
                </a:solidFill>
                <a:latin typeface="Calibri"/>
                <a:ea typeface="Calibri"/>
                <a:cs typeface="Calibri"/>
                <a:sym typeface="Calibri"/>
              </a:rPr>
              <a:t>Most institutions post their updated application each year around August 1</a:t>
            </a:r>
            <a:r>
              <a:rPr lang="en" sz="2000" baseline="30000" dirty="0">
                <a:solidFill>
                  <a:schemeClr val="dk1"/>
                </a:solidFill>
                <a:latin typeface="Calibri"/>
                <a:ea typeface="Calibri"/>
                <a:cs typeface="Calibri"/>
                <a:sym typeface="Calibri"/>
              </a:rPr>
              <a:t>st</a:t>
            </a:r>
            <a:r>
              <a:rPr lang="en" sz="2000" dirty="0">
                <a:solidFill>
                  <a:schemeClr val="dk1"/>
                </a:solidFill>
                <a:latin typeface="Calibri"/>
                <a:ea typeface="Calibri"/>
                <a:cs typeface="Calibri"/>
                <a:sym typeface="Calibri"/>
              </a:rPr>
              <a:t>—it’s never too early to get started!</a:t>
            </a:r>
          </a:p>
          <a:p>
            <a:pPr marL="284162" marR="0" lvl="0" indent="-284162" algn="l" rtl="0">
              <a:spcBef>
                <a:spcPts val="0"/>
              </a:spcBef>
              <a:buClr>
                <a:schemeClr val="dk1"/>
              </a:buClr>
              <a:buFont typeface="Calibri"/>
              <a:buNone/>
            </a:pPr>
            <a:endParaRPr sz="2200" dirty="0">
              <a:solidFill>
                <a:schemeClr val="dk1"/>
              </a:solidFill>
              <a:latin typeface="Calibri"/>
              <a:ea typeface="Calibri"/>
              <a:cs typeface="Calibri"/>
              <a:sym typeface="Calibri"/>
            </a:endParaRPr>
          </a:p>
          <a:p>
            <a:pPr marL="284162" marR="0" lvl="0" indent="-284162" algn="l" rtl="0">
              <a:spcBef>
                <a:spcPts val="0"/>
              </a:spcBef>
              <a:buClr>
                <a:schemeClr val="dk1"/>
              </a:buClr>
              <a:buSzPct val="110000"/>
              <a:buFont typeface="Calibri"/>
              <a:buChar char="•"/>
            </a:pPr>
            <a:r>
              <a:rPr lang="en" sz="2000" dirty="0">
                <a:solidFill>
                  <a:schemeClr val="dk1"/>
                </a:solidFill>
                <a:latin typeface="Calibri"/>
                <a:ea typeface="Calibri"/>
                <a:cs typeface="Calibri"/>
                <a:sym typeface="Calibri"/>
              </a:rPr>
              <a:t>Don’t be afraid to ask for help! </a:t>
            </a:r>
            <a:r>
              <a:rPr lang="en" sz="2200" dirty="0">
                <a:solidFill>
                  <a:schemeClr val="dk1"/>
                </a:solidFill>
                <a:latin typeface="Calibri"/>
                <a:ea typeface="Calibri"/>
                <a:cs typeface="Calibri"/>
                <a:sym typeface="Calibri"/>
              </a:rPr>
              <a:t> </a:t>
            </a:r>
          </a:p>
          <a:p>
            <a:pPr marL="741362" marR="0" lvl="2" indent="-271462" algn="l" rtl="0">
              <a:spcBef>
                <a:spcPts val="0"/>
              </a:spcBef>
              <a:buClr>
                <a:schemeClr val="dk1"/>
              </a:buClr>
              <a:buSzPct val="100000"/>
              <a:buFont typeface="Calibri"/>
              <a:buChar char="•"/>
            </a:pPr>
            <a:r>
              <a:rPr lang="en" sz="1800" b="0" i="0" u="none" strike="noStrike" cap="none" dirty="0">
                <a:solidFill>
                  <a:schemeClr val="dk1"/>
                </a:solidFill>
                <a:latin typeface="Calibri"/>
                <a:ea typeface="Calibri"/>
                <a:cs typeface="Calibri"/>
                <a:sym typeface="Calibri"/>
              </a:rPr>
              <a:t>Have a teacher, friend, or parent proof-read your essay or résumé </a:t>
            </a:r>
          </a:p>
          <a:p>
            <a:pPr marL="741362" marR="0" lvl="2" indent="-284162" algn="l" rtl="0">
              <a:spcBef>
                <a:spcPts val="0"/>
              </a:spcBef>
              <a:buClr>
                <a:schemeClr val="dk1"/>
              </a:buClr>
              <a:buFont typeface="Calibri"/>
              <a:buNone/>
            </a:pPr>
            <a:endParaRPr sz="2200" b="0" i="0" u="none" strike="noStrike" cap="none" dirty="0">
              <a:solidFill>
                <a:schemeClr val="dk1"/>
              </a:solidFill>
              <a:latin typeface="Calibri"/>
              <a:ea typeface="Calibri"/>
              <a:cs typeface="Calibri"/>
              <a:sym typeface="Calibri"/>
            </a:endParaRPr>
          </a:p>
          <a:p>
            <a:pPr marL="284162" marR="0" lvl="0" indent="-271462" algn="l" rtl="0">
              <a:spcBef>
                <a:spcPts val="0"/>
              </a:spcBef>
              <a:buClr>
                <a:schemeClr val="dk1"/>
              </a:buClr>
              <a:buSzPct val="100000"/>
              <a:buFont typeface="Calibri"/>
              <a:buChar char="•"/>
            </a:pPr>
            <a:r>
              <a:rPr lang="en" sz="2000" dirty="0">
                <a:solidFill>
                  <a:schemeClr val="dk1"/>
                </a:solidFill>
                <a:latin typeface="Calibri"/>
                <a:ea typeface="Calibri"/>
                <a:cs typeface="Calibri"/>
                <a:sym typeface="Calibri"/>
              </a:rPr>
              <a:t>Make sure you give your guidance counselor, teacher, or coach plenty of time to write your recommendation letter. </a:t>
            </a:r>
          </a:p>
          <a:p>
            <a:pPr marL="755650" marR="0" lvl="1" indent="-285750" algn="l" rtl="0">
              <a:spcBef>
                <a:spcPts val="0"/>
              </a:spcBef>
              <a:buClr>
                <a:schemeClr val="dk1"/>
              </a:buClr>
              <a:buSzPct val="100000"/>
              <a:buFont typeface="Calibri"/>
              <a:buChar char="•"/>
            </a:pPr>
            <a:r>
              <a:rPr lang="en" sz="1800" b="0" i="0" u="none" strike="noStrike" cap="none" dirty="0">
                <a:solidFill>
                  <a:schemeClr val="dk1"/>
                </a:solidFill>
                <a:latin typeface="Calibri"/>
                <a:ea typeface="Calibri"/>
                <a:cs typeface="Calibri"/>
                <a:sym typeface="Calibri"/>
              </a:rPr>
              <a:t>Remember, they probably have other students asking, too!  </a:t>
            </a:r>
          </a:p>
          <a:p>
            <a:pPr marL="755650" marR="0" lvl="1" indent="-285750" algn="l" rtl="0">
              <a:spcBef>
                <a:spcPts val="0"/>
              </a:spcBef>
              <a:buClr>
                <a:schemeClr val="dk1"/>
              </a:buClr>
              <a:buSzPct val="100000"/>
              <a:buFont typeface="Calibri"/>
              <a:buChar char="•"/>
            </a:pPr>
            <a:r>
              <a:rPr lang="en" sz="1800" b="0" i="0" u="none" strike="noStrike" cap="none" dirty="0">
                <a:solidFill>
                  <a:schemeClr val="dk1"/>
                </a:solidFill>
                <a:latin typeface="Calibri"/>
                <a:ea typeface="Calibri"/>
                <a:cs typeface="Calibri"/>
                <a:sym typeface="Calibri"/>
              </a:rPr>
              <a:t>At least two weeks is appreciated, three-four weeks if possible.</a:t>
            </a: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8"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5" name="Shape 435"/>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436" name="Shape 436"/>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437" name="Shape 437"/>
          <p:cNvSpPr txBox="1"/>
          <p:nvPr/>
        </p:nvSpPr>
        <p:spPr>
          <a:xfrm>
            <a:off x="1371600" y="1314450"/>
            <a:ext cx="7239000" cy="2308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4400" dirty="0">
                <a:solidFill>
                  <a:schemeClr val="dk1"/>
                </a:solidFill>
                <a:latin typeface="Calibri"/>
                <a:ea typeface="Calibri"/>
                <a:cs typeface="Calibri"/>
                <a:sym typeface="Calibri"/>
              </a:rPr>
              <a:t>Good luck with your applications!</a:t>
            </a:r>
          </a:p>
          <a:p>
            <a:pPr marL="0" marR="0" lvl="0" indent="0" algn="ctr" rtl="0">
              <a:spcBef>
                <a:spcPts val="0"/>
              </a:spcBef>
              <a:buNone/>
            </a:pPr>
            <a:endParaRPr sz="4400" dirty="0">
              <a:solidFill>
                <a:schemeClr val="dk1"/>
              </a:solidFill>
              <a:latin typeface="Calibri"/>
              <a:ea typeface="Calibri"/>
              <a:cs typeface="Calibri"/>
              <a:sym typeface="Calibri"/>
            </a:endParaRPr>
          </a:p>
          <a:p>
            <a:pPr marL="0" marR="0" lvl="0" indent="0" algn="ctr" rtl="0">
              <a:spcBef>
                <a:spcPts val="0"/>
              </a:spcBef>
              <a:buSzPct val="25000"/>
              <a:buNone/>
            </a:pPr>
            <a:r>
              <a:rPr lang="en" sz="4400" dirty="0">
                <a:solidFill>
                  <a:schemeClr val="dk1"/>
                </a:solidFill>
                <a:latin typeface="Calibri"/>
                <a:ea typeface="Calibri"/>
                <a:cs typeface="Calibri"/>
                <a:sym typeface="Calibri"/>
              </a:rPr>
              <a:t>Questions?</a:t>
            </a:r>
          </a:p>
          <a:p>
            <a:pPr marL="914400" marR="0" lvl="2" indent="0" algn="l" rtl="0">
              <a:spcBef>
                <a:spcPts val="0"/>
              </a:spcBef>
              <a:buNone/>
            </a:pPr>
            <a:endParaRPr sz="1800" b="0" i="0" u="none" strike="noStrike" cap="none" dirty="0">
              <a:solidFill>
                <a:schemeClr val="dk1"/>
              </a:solidFill>
              <a:latin typeface="Calibri"/>
              <a:ea typeface="Calibri"/>
              <a:cs typeface="Calibri"/>
              <a:sym typeface="Calibri"/>
            </a:endParaRPr>
          </a:p>
        </p:txBody>
      </p:sp>
      <p:pic>
        <p:nvPicPr>
          <p:cNvPr id="6"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979328" y="20516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The Common Application</a:t>
            </a:r>
          </a:p>
        </p:txBody>
      </p:sp>
      <p:pic>
        <p:nvPicPr>
          <p:cNvPr id="203" name="Shape 20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04" name="Shape 204"/>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05" name="Shape 205"/>
          <p:cNvSpPr txBox="1"/>
          <p:nvPr/>
        </p:nvSpPr>
        <p:spPr>
          <a:xfrm>
            <a:off x="1588928" y="572876"/>
            <a:ext cx="7015672" cy="28623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100" dirty="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buSzPct val="25000"/>
              <a:buNone/>
            </a:pPr>
            <a:r>
              <a:rPr lang="en" sz="2100" b="0" i="0" u="none" strike="noStrike" cap="none" dirty="0">
                <a:solidFill>
                  <a:schemeClr val="dk1"/>
                </a:solidFill>
                <a:latin typeface="Calibri" panose="020F0502020204030204" pitchFamily="34" charset="0"/>
                <a:ea typeface="Calibri"/>
                <a:cs typeface="Calibri" panose="020F0502020204030204" pitchFamily="34" charset="0"/>
                <a:sym typeface="Calibri"/>
              </a:rPr>
              <a:t>The “Common App” is an organization serving students and institutions by providing an application which can be submitted to over </a:t>
            </a:r>
            <a:r>
              <a:rPr lang="en" sz="21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750 institutions </a:t>
            </a:r>
            <a:r>
              <a:rPr lang="en" sz="2100" b="0" i="0" u="none" strike="noStrike" cap="none" dirty="0">
                <a:solidFill>
                  <a:schemeClr val="dk1"/>
                </a:solidFill>
                <a:latin typeface="Calibri" panose="020F0502020204030204" pitchFamily="34" charset="0"/>
                <a:ea typeface="Calibri"/>
                <a:cs typeface="Calibri" panose="020F0502020204030204" pitchFamily="34" charset="0"/>
                <a:sym typeface="Calibri"/>
              </a:rPr>
              <a:t>who participate in the Common Application membership.</a:t>
            </a:r>
          </a:p>
          <a:p>
            <a:pPr marL="457200" marR="0" lvl="1" indent="0" algn="l" rtl="0">
              <a:spcBef>
                <a:spcPts val="0"/>
              </a:spcBef>
              <a:buClr>
                <a:schemeClr val="dk1"/>
              </a:buClr>
              <a:buFont typeface="Noto Sans Symbols"/>
              <a:buNone/>
            </a:pPr>
            <a:endParaRPr sz="21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buSzPct val="25000"/>
              <a:buNone/>
            </a:pPr>
            <a:r>
              <a:rPr lang="en" sz="2100" b="0" i="0" u="none" strike="noStrike" cap="none" dirty="0">
                <a:solidFill>
                  <a:schemeClr val="dk1"/>
                </a:solidFill>
                <a:latin typeface="Calibri" panose="020F0502020204030204" pitchFamily="34" charset="0"/>
                <a:ea typeface="Calibri"/>
                <a:cs typeface="Calibri" panose="020F0502020204030204" pitchFamily="34" charset="0"/>
                <a:sym typeface="Calibri"/>
              </a:rPr>
              <a:t>The Common App thus helps provide access to higher education by allowing students to apply to multiple institutions with one application form. </a:t>
            </a:r>
          </a:p>
          <a:p>
            <a:pPr marL="457200" marR="0" lvl="1" indent="0" algn="l" rtl="0">
              <a:spcBef>
                <a:spcPts val="0"/>
              </a:spcBef>
              <a:buNone/>
            </a:pPr>
            <a:endParaRPr sz="21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0"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pic>
        <p:nvPicPr>
          <p:cNvPr id="2050" name="Picture 2" descr="Image result for common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235" y="3530426"/>
            <a:ext cx="4172585" cy="1544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979328"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1" i="0" u="none" strike="noStrike" cap="none" dirty="0">
                <a:solidFill>
                  <a:schemeClr val="dk1"/>
                </a:solidFill>
                <a:latin typeface="Calibri"/>
                <a:ea typeface="Calibri"/>
                <a:cs typeface="Calibri"/>
                <a:sym typeface="Calibri"/>
              </a:rPr>
              <a:t>Pop Up Question!</a:t>
            </a:r>
          </a:p>
        </p:txBody>
      </p:sp>
      <p:pic>
        <p:nvPicPr>
          <p:cNvPr id="203" name="Shape 20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04" name="Shape 204"/>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05" name="Shape 205"/>
          <p:cNvSpPr txBox="1"/>
          <p:nvPr/>
        </p:nvSpPr>
        <p:spPr>
          <a:xfrm>
            <a:off x="1737360" y="1697680"/>
            <a:ext cx="6404768" cy="1220780"/>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sz="3200" dirty="0">
                <a:solidFill>
                  <a:schemeClr val="dk1"/>
                </a:solidFill>
                <a:latin typeface="Calibri"/>
                <a:ea typeface="Calibri"/>
                <a:cs typeface="Calibri"/>
                <a:sym typeface="Calibri"/>
              </a:rPr>
              <a:t>How many institutions are part </a:t>
            </a:r>
          </a:p>
          <a:p>
            <a:pPr marL="0" marR="0" lvl="0" indent="0" algn="ctr" rtl="0">
              <a:spcBef>
                <a:spcPts val="0"/>
              </a:spcBef>
              <a:buNone/>
            </a:pPr>
            <a:r>
              <a:rPr lang="en-US" sz="3200" dirty="0">
                <a:solidFill>
                  <a:schemeClr val="dk1"/>
                </a:solidFill>
                <a:latin typeface="Calibri"/>
                <a:ea typeface="Calibri"/>
                <a:cs typeface="Calibri"/>
                <a:sym typeface="Calibri"/>
              </a:rPr>
              <a:t>of the Common Application?</a:t>
            </a:r>
            <a:endParaRPr sz="3200" b="0" i="0" u="none" strike="noStrike" cap="none" dirty="0">
              <a:solidFill>
                <a:schemeClr val="dk1"/>
              </a:solidFill>
              <a:latin typeface="Calibri"/>
              <a:ea typeface="Calibri"/>
              <a:cs typeface="Calibri"/>
              <a:sym typeface="Calibri"/>
            </a:endParaRPr>
          </a:p>
        </p:txBody>
      </p:sp>
      <p:pic>
        <p:nvPicPr>
          <p:cNvPr id="10"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TextBox 1"/>
          <p:cNvSpPr txBox="1"/>
          <p:nvPr/>
        </p:nvSpPr>
        <p:spPr>
          <a:xfrm>
            <a:off x="3008074" y="2903017"/>
            <a:ext cx="3863340" cy="707886"/>
          </a:xfrm>
          <a:prstGeom prst="rect">
            <a:avLst/>
          </a:prstGeom>
          <a:noFill/>
        </p:spPr>
        <p:txBody>
          <a:bodyPr wrap="square" rtlCol="0">
            <a:spAutoFit/>
          </a:bodyPr>
          <a:lstStyle/>
          <a:p>
            <a:pPr algn="ctr"/>
            <a:r>
              <a:rPr lang="en-US" sz="4000" dirty="0"/>
              <a:t>Over </a:t>
            </a:r>
            <a:r>
              <a:rPr lang="en-US" sz="4000" dirty="0" smtClean="0"/>
              <a:t>750!</a:t>
            </a:r>
            <a:endParaRPr lang="en-US" sz="4000" dirty="0"/>
          </a:p>
        </p:txBody>
      </p:sp>
    </p:spTree>
    <p:extLst>
      <p:ext uri="{BB962C8B-B14F-4D97-AF65-F5344CB8AC3E}">
        <p14:creationId xmlns:p14="http://schemas.microsoft.com/office/powerpoint/2010/main" val="3988004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p:nvPr/>
        </p:nvSpPr>
        <p:spPr>
          <a:xfrm>
            <a:off x="990600" y="228600"/>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Individual Institution Application</a:t>
            </a:r>
          </a:p>
        </p:txBody>
      </p:sp>
      <p:pic>
        <p:nvPicPr>
          <p:cNvPr id="214" name="Shape 214"/>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15" name="Shape 215"/>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16" name="Shape 216"/>
          <p:cNvSpPr txBox="1"/>
          <p:nvPr/>
        </p:nvSpPr>
        <p:spPr>
          <a:xfrm>
            <a:off x="1524000" y="1165875"/>
            <a:ext cx="6705600" cy="35547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200" dirty="0">
              <a:solidFill>
                <a:schemeClr val="dk1"/>
              </a:solidFill>
              <a:latin typeface="Calibri"/>
              <a:ea typeface="Calibri"/>
              <a:cs typeface="Calibri"/>
              <a:sym typeface="Calibri"/>
            </a:endParaRPr>
          </a:p>
          <a:p>
            <a:pPr marL="457200" marR="0" lvl="1" indent="0" algn="l" rtl="0">
              <a:spcBef>
                <a:spcPts val="0"/>
              </a:spcBef>
              <a:buNone/>
            </a:pPr>
            <a:endParaRPr sz="220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r>
              <a:rPr lang="en" sz="2200" b="0" i="0" u="none" strike="noStrike" cap="none" dirty="0">
                <a:solidFill>
                  <a:schemeClr val="dk1"/>
                </a:solidFill>
                <a:latin typeface="Calibri"/>
                <a:ea typeface="Calibri"/>
                <a:cs typeface="Calibri"/>
                <a:sym typeface="Calibri"/>
              </a:rPr>
              <a:t>Some institutions have their own application for general admissions. Other institutions may have their own application for special programs, scholarships, or academic departments. </a:t>
            </a:r>
          </a:p>
          <a:p>
            <a:pPr marL="457200" marR="0" lvl="1" indent="0" algn="l" rtl="0">
              <a:spcBef>
                <a:spcPts val="0"/>
              </a:spcBef>
              <a:buNone/>
            </a:pPr>
            <a:endParaRPr sz="2200" b="0" i="0" u="none" strike="noStrike" cap="none" dirty="0">
              <a:solidFill>
                <a:schemeClr val="dk1"/>
              </a:solidFill>
              <a:latin typeface="Calibri"/>
              <a:ea typeface="Calibri"/>
              <a:cs typeface="Calibri"/>
              <a:sym typeface="Calibri"/>
            </a:endParaRPr>
          </a:p>
          <a:p>
            <a:pPr marL="457200" marR="0" lvl="1" indent="0" algn="l" rtl="0">
              <a:spcBef>
                <a:spcPts val="0"/>
              </a:spcBef>
              <a:buNone/>
            </a:pPr>
            <a:endParaRPr sz="2200" b="1" i="1" u="none" strike="noStrike" cap="none" dirty="0">
              <a:solidFill>
                <a:schemeClr val="dk1"/>
              </a:solidFill>
              <a:latin typeface="Calibri"/>
              <a:ea typeface="Calibri"/>
              <a:cs typeface="Calibri"/>
              <a:sym typeface="Calibri"/>
            </a:endParaRPr>
          </a:p>
          <a:p>
            <a:pPr marL="457200" marR="0" lvl="1" indent="0" algn="l" rtl="0">
              <a:spcBef>
                <a:spcPts val="0"/>
              </a:spcBef>
              <a:buNone/>
            </a:pPr>
            <a:endParaRPr sz="2200" b="1" i="1" u="none" strike="noStrike" cap="none" dirty="0">
              <a:solidFill>
                <a:schemeClr val="dk1"/>
              </a:solidFill>
              <a:latin typeface="Calibri"/>
              <a:ea typeface="Calibri"/>
              <a:cs typeface="Calibri"/>
              <a:sym typeface="Calibri"/>
            </a:endParaRPr>
          </a:p>
          <a:p>
            <a:pPr marL="457200" marR="0" lvl="1" indent="0" algn="l" rtl="0">
              <a:spcBef>
                <a:spcPts val="0"/>
              </a:spcBef>
              <a:buNone/>
            </a:pPr>
            <a:endParaRPr dirty="0"/>
          </a:p>
          <a:p>
            <a:pPr marL="457200" marR="0" lvl="1" indent="0" algn="l" rtl="0">
              <a:spcBef>
                <a:spcPts val="0"/>
              </a:spcBef>
              <a:buClr>
                <a:schemeClr val="dk1"/>
              </a:buClr>
              <a:buFont typeface="Noto Sans Symbols"/>
              <a:buNone/>
            </a:pPr>
            <a:endParaRPr sz="2200" b="0" i="0" u="none" strike="noStrike" cap="none" dirty="0">
              <a:solidFill>
                <a:schemeClr val="dk1"/>
              </a:solidFill>
              <a:latin typeface="Calibri"/>
              <a:ea typeface="Calibri"/>
              <a:cs typeface="Calibri"/>
              <a:sym typeface="Calibri"/>
            </a:endParaRPr>
          </a:p>
          <a:p>
            <a:pPr marL="457200" marR="0" lvl="1" indent="0" algn="l" rtl="0">
              <a:spcBef>
                <a:spcPts val="0"/>
              </a:spcBef>
              <a:buNone/>
            </a:pPr>
            <a:endParaRPr sz="2200" b="0" i="0" u="none" strike="noStrike" cap="none" dirty="0">
              <a:solidFill>
                <a:schemeClr val="dk1"/>
              </a:solidFill>
              <a:latin typeface="Calibri"/>
              <a:ea typeface="Calibri"/>
              <a:cs typeface="Calibri"/>
              <a:sym typeface="Calibri"/>
            </a:endParaRPr>
          </a:p>
        </p:txBody>
      </p:sp>
      <p:pic>
        <p:nvPicPr>
          <p:cNvPr id="8"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TT_Shell_186.eps"/>
          <p:cNvPicPr>
            <a:picLocks noChangeAspect="1"/>
          </p:cNvPicPr>
          <p:nvPr/>
        </p:nvPicPr>
        <p:blipFill>
          <a:blip r:embed="rId5"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Rectangle 1"/>
          <p:cNvSpPr/>
          <p:nvPr/>
        </p:nvSpPr>
        <p:spPr>
          <a:xfrm>
            <a:off x="4454820" y="2417862"/>
            <a:ext cx="234360" cy="307777"/>
          </a:xfrm>
          <a:prstGeom prst="rect">
            <a:avLst/>
          </a:prstGeom>
        </p:spPr>
        <p:txBody>
          <a:bodyPr wrap="none">
            <a:spAutoFit/>
          </a:bodyPr>
          <a:lstStyle/>
          <a:p>
            <a:r>
              <a:rPr lang="en-US" dirty="0"/>
              <a:t> </a:t>
            </a:r>
          </a:p>
        </p:txBody>
      </p:sp>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
        <p:nvSpPr>
          <p:cNvPr id="5" name="Rectangle 4"/>
          <p:cNvSpPr/>
          <p:nvPr/>
        </p:nvSpPr>
        <p:spPr>
          <a:xfrm>
            <a:off x="4454820" y="2417862"/>
            <a:ext cx="234360" cy="307777"/>
          </a:xfrm>
          <a:prstGeom prst="rect">
            <a:avLst/>
          </a:prstGeom>
        </p:spPr>
        <p:txBody>
          <a:bodyPr wrap="none">
            <a:spAutoFit/>
          </a:bodyPr>
          <a:lstStyle/>
          <a:p>
            <a:r>
              <a:rPr lang="en-US" dirty="0"/>
              <a:t> </a:t>
            </a:r>
          </a:p>
        </p:txBody>
      </p:sp>
      <p:sp>
        <p:nvSpPr>
          <p:cNvPr id="10" name="Shape 213"/>
          <p:cNvSpPr txBox="1"/>
          <p:nvPr/>
        </p:nvSpPr>
        <p:spPr>
          <a:xfrm>
            <a:off x="990600" y="342900"/>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dirty="0">
                <a:solidFill>
                  <a:schemeClr val="dk1"/>
                </a:solidFill>
                <a:latin typeface="Calibri"/>
                <a:ea typeface="Calibri"/>
                <a:cs typeface="Calibri"/>
                <a:sym typeface="Calibri"/>
              </a:rPr>
              <a:t>Coalition Application</a:t>
            </a:r>
          </a:p>
        </p:txBody>
      </p:sp>
      <p:pic>
        <p:nvPicPr>
          <p:cNvPr id="11" name="Shape 214"/>
          <p:cNvPicPr preferRelativeResize="0"/>
          <p:nvPr/>
        </p:nvPicPr>
        <p:blipFill rotWithShape="1">
          <a:blip r:embed="rId6">
            <a:alphaModFix/>
          </a:blip>
          <a:srcRect/>
          <a:stretch/>
        </p:blipFill>
        <p:spPr>
          <a:xfrm>
            <a:off x="8077200" y="110728"/>
            <a:ext cx="527400" cy="517800"/>
          </a:xfrm>
          <a:prstGeom prst="rect">
            <a:avLst/>
          </a:prstGeom>
          <a:noFill/>
          <a:ln>
            <a:noFill/>
          </a:ln>
        </p:spPr>
      </p:pic>
      <p:pic>
        <p:nvPicPr>
          <p:cNvPr id="12" name="Coalition-H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746600" y="849270"/>
            <a:ext cx="6858000" cy="3857625"/>
          </a:xfrm>
          <a:prstGeom prst="rect">
            <a:avLst/>
          </a:prstGeom>
        </p:spPr>
      </p:pic>
    </p:spTree>
    <p:extLst>
      <p:ext uri="{BB962C8B-B14F-4D97-AF65-F5344CB8AC3E}">
        <p14:creationId xmlns:p14="http://schemas.microsoft.com/office/powerpoint/2010/main" val="3172333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fullScrn="1">
              <p:cMediaNode vol="80000">
                <p:cTn id="7" fill="hold" display="0">
                  <p:stCondLst>
                    <p:cond delay="indefinite"/>
                  </p:stCondLst>
                </p:cTn>
                <p:tgtEl>
                  <p:spTgt spid="1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descr="over.png"/>
          <p:cNvPicPr preferRelativeResize="0"/>
          <p:nvPr/>
        </p:nvPicPr>
        <p:blipFill rotWithShape="1">
          <a:blip r:embed="rId3">
            <a:alphaModFix/>
          </a:blip>
          <a:srcRect/>
          <a:stretch/>
        </p:blipFill>
        <p:spPr>
          <a:xfrm>
            <a:off x="226275" y="251432"/>
            <a:ext cx="8697000" cy="4892100"/>
          </a:xfrm>
          <a:prstGeom prst="rect">
            <a:avLst/>
          </a:prstGeom>
          <a:noFill/>
          <a:ln>
            <a:noFill/>
          </a:ln>
        </p:spPr>
      </p:pic>
      <p:sp>
        <p:nvSpPr>
          <p:cNvPr id="234" name="Shape 234"/>
          <p:cNvSpPr txBox="1"/>
          <p:nvPr/>
        </p:nvSpPr>
        <p:spPr>
          <a:xfrm>
            <a:off x="1411853" y="3471711"/>
            <a:ext cx="2095200" cy="554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400" b="1">
                <a:solidFill>
                  <a:srgbClr val="FFFFFF"/>
                </a:solidFill>
                <a:latin typeface="Helvetica Neue"/>
                <a:ea typeface="Helvetica Neue"/>
                <a:cs typeface="Helvetica Neue"/>
                <a:sym typeface="Helvetica Neue"/>
              </a:rPr>
              <a:t>VIRTUAL </a:t>
            </a:r>
            <a:br>
              <a:rPr lang="en" sz="1400" b="1">
                <a:solidFill>
                  <a:srgbClr val="FFFFFF"/>
                </a:solidFill>
                <a:latin typeface="Helvetica Neue"/>
                <a:ea typeface="Helvetica Neue"/>
                <a:cs typeface="Helvetica Neue"/>
                <a:sym typeface="Helvetica Neue"/>
              </a:rPr>
            </a:br>
            <a:r>
              <a:rPr lang="en" sz="1400" b="1">
                <a:solidFill>
                  <a:srgbClr val="FFFFFF"/>
                </a:solidFill>
                <a:latin typeface="Helvetica Neue"/>
                <a:ea typeface="Helvetica Neue"/>
                <a:cs typeface="Helvetica Neue"/>
                <a:sym typeface="Helvetica Neue"/>
              </a:rPr>
              <a:t>LOCKER </a:t>
            </a:r>
          </a:p>
          <a:p>
            <a:pPr marL="0" marR="0" lvl="0" indent="0" algn="ctr" rtl="0">
              <a:spcBef>
                <a:spcPts val="0"/>
              </a:spcBef>
              <a:spcAft>
                <a:spcPts val="0"/>
              </a:spcAft>
              <a:buNone/>
            </a:pPr>
            <a:endParaRPr sz="1400" dirty="0">
              <a:solidFill>
                <a:srgbClr val="000000"/>
              </a:solidFill>
              <a:latin typeface="Calibri"/>
              <a:ea typeface="Calibri"/>
              <a:cs typeface="Calibri"/>
              <a:sym typeface="Calibri"/>
            </a:endParaRPr>
          </a:p>
        </p:txBody>
      </p:sp>
      <p:sp>
        <p:nvSpPr>
          <p:cNvPr id="235" name="Shape 235"/>
          <p:cNvSpPr txBox="1"/>
          <p:nvPr/>
        </p:nvSpPr>
        <p:spPr>
          <a:xfrm>
            <a:off x="3391025" y="3471711"/>
            <a:ext cx="2095200" cy="554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400" b="1">
                <a:solidFill>
                  <a:srgbClr val="FFFFFF"/>
                </a:solidFill>
                <a:latin typeface="Helvetica Neue"/>
                <a:ea typeface="Helvetica Neue"/>
                <a:cs typeface="Helvetica Neue"/>
                <a:sym typeface="Helvetica Neue"/>
              </a:rPr>
              <a:t>COLLABORATION</a:t>
            </a:r>
          </a:p>
          <a:p>
            <a:pPr marL="0" marR="0" lvl="0" indent="0" algn="ctr" rtl="0">
              <a:spcBef>
                <a:spcPts val="0"/>
              </a:spcBef>
              <a:spcAft>
                <a:spcPts val="0"/>
              </a:spcAft>
              <a:buSzPct val="25000"/>
              <a:buNone/>
            </a:pPr>
            <a:r>
              <a:rPr lang="en" sz="1400" b="1">
                <a:solidFill>
                  <a:srgbClr val="FFFFFF"/>
                </a:solidFill>
                <a:latin typeface="Helvetica Neue"/>
                <a:ea typeface="Helvetica Neue"/>
                <a:cs typeface="Helvetica Neue"/>
                <a:sym typeface="Helvetica Neue"/>
              </a:rPr>
              <a:t>PLATFORM </a:t>
            </a:r>
          </a:p>
          <a:p>
            <a:pPr marL="0" marR="0" lvl="0" indent="0" algn="ctr" rtl="0">
              <a:spcBef>
                <a:spcPts val="0"/>
              </a:spcBef>
              <a:spcAft>
                <a:spcPts val="0"/>
              </a:spcAft>
              <a:buNone/>
            </a:pPr>
            <a:endParaRPr sz="1400" dirty="0">
              <a:solidFill>
                <a:srgbClr val="000000"/>
              </a:solidFill>
              <a:latin typeface="Calibri"/>
              <a:ea typeface="Calibri"/>
              <a:cs typeface="Calibri"/>
              <a:sym typeface="Calibri"/>
            </a:endParaRPr>
          </a:p>
        </p:txBody>
      </p:sp>
      <p:sp>
        <p:nvSpPr>
          <p:cNvPr id="236" name="Shape 236"/>
          <p:cNvSpPr txBox="1"/>
          <p:nvPr/>
        </p:nvSpPr>
        <p:spPr>
          <a:xfrm>
            <a:off x="5389537" y="3471711"/>
            <a:ext cx="2095199" cy="554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400" b="1">
                <a:solidFill>
                  <a:srgbClr val="FFFFFF"/>
                </a:solidFill>
                <a:latin typeface="Helvetica Neue"/>
                <a:ea typeface="Helvetica Neue"/>
                <a:cs typeface="Helvetica Neue"/>
                <a:sym typeface="Helvetica Neue"/>
              </a:rPr>
              <a:t>APPLICATION PORTAL</a:t>
            </a:r>
          </a:p>
          <a:p>
            <a:pPr marL="0" marR="0" lvl="0" indent="0" algn="ctr" rtl="0">
              <a:spcBef>
                <a:spcPts val="0"/>
              </a:spcBef>
              <a:spcAft>
                <a:spcPts val="0"/>
              </a:spcAft>
              <a:buNone/>
            </a:pPr>
            <a:endParaRPr sz="140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979328" y="173428"/>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1" i="0" u="none" strike="noStrike" cap="none" dirty="0">
                <a:solidFill>
                  <a:schemeClr val="dk1"/>
                </a:solidFill>
                <a:latin typeface="Calibri"/>
                <a:ea typeface="Calibri"/>
                <a:cs typeface="Calibri"/>
                <a:sym typeface="Calibri"/>
              </a:rPr>
              <a:t>Pop Up Question!</a:t>
            </a:r>
          </a:p>
        </p:txBody>
      </p:sp>
      <p:pic>
        <p:nvPicPr>
          <p:cNvPr id="203" name="Shape 203"/>
          <p:cNvPicPr preferRelativeResize="0"/>
          <p:nvPr/>
        </p:nvPicPr>
        <p:blipFill rotWithShape="1">
          <a:blip r:embed="rId3">
            <a:alphaModFix/>
          </a:blip>
          <a:srcRect/>
          <a:stretch/>
        </p:blipFill>
        <p:spPr>
          <a:xfrm>
            <a:off x="8077200" y="110728"/>
            <a:ext cx="527400" cy="517800"/>
          </a:xfrm>
          <a:prstGeom prst="rect">
            <a:avLst/>
          </a:prstGeom>
          <a:noFill/>
          <a:ln>
            <a:noFill/>
          </a:ln>
        </p:spPr>
      </p:pic>
      <p:cxnSp>
        <p:nvCxnSpPr>
          <p:cNvPr id="204" name="Shape 204"/>
          <p:cNvCxnSpPr/>
          <p:nvPr/>
        </p:nvCxnSpPr>
        <p:spPr>
          <a:xfrm>
            <a:off x="1371600" y="742950"/>
            <a:ext cx="7772400" cy="0"/>
          </a:xfrm>
          <a:prstGeom prst="straightConnector1">
            <a:avLst/>
          </a:prstGeom>
          <a:noFill/>
          <a:ln w="9525" cap="flat" cmpd="sng">
            <a:solidFill>
              <a:srgbClr val="969696"/>
            </a:solidFill>
            <a:prstDash val="solid"/>
            <a:round/>
            <a:headEnd type="none" w="med" len="med"/>
            <a:tailEnd type="none" w="med" len="med"/>
          </a:ln>
        </p:spPr>
      </p:cxnSp>
      <p:sp>
        <p:nvSpPr>
          <p:cNvPr id="205" name="Shape 205"/>
          <p:cNvSpPr txBox="1"/>
          <p:nvPr/>
        </p:nvSpPr>
        <p:spPr>
          <a:xfrm>
            <a:off x="1737360" y="1697680"/>
            <a:ext cx="6404768" cy="1220780"/>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sz="3200" dirty="0">
                <a:solidFill>
                  <a:schemeClr val="dk1"/>
                </a:solidFill>
                <a:latin typeface="Calibri"/>
                <a:ea typeface="Calibri"/>
                <a:cs typeface="Calibri"/>
                <a:sym typeface="Calibri"/>
              </a:rPr>
              <a:t>How many institutions are part </a:t>
            </a:r>
          </a:p>
          <a:p>
            <a:pPr marL="0" marR="0" lvl="0" indent="0" algn="ctr" rtl="0">
              <a:spcBef>
                <a:spcPts val="0"/>
              </a:spcBef>
              <a:buNone/>
            </a:pPr>
            <a:r>
              <a:rPr lang="en-US" sz="3200" dirty="0">
                <a:solidFill>
                  <a:schemeClr val="dk1"/>
                </a:solidFill>
                <a:latin typeface="Calibri"/>
                <a:ea typeface="Calibri"/>
                <a:cs typeface="Calibri"/>
                <a:sym typeface="Calibri"/>
              </a:rPr>
              <a:t>of the Coalition Application?</a:t>
            </a:r>
            <a:endParaRPr sz="3200" b="0" i="0" u="none" strike="noStrike" cap="none" dirty="0">
              <a:solidFill>
                <a:schemeClr val="dk1"/>
              </a:solidFill>
              <a:latin typeface="Calibri"/>
              <a:ea typeface="Calibri"/>
              <a:cs typeface="Calibri"/>
              <a:sym typeface="Calibri"/>
            </a:endParaRPr>
          </a:p>
        </p:txBody>
      </p:sp>
      <p:pic>
        <p:nvPicPr>
          <p:cNvPr id="10" name="Picture 4" descr="FTT_Shell_186.eps"/>
          <p:cNvPicPr>
            <a:picLocks noChangeAspect="1"/>
          </p:cNvPicPr>
          <p:nvPr/>
        </p:nvPicPr>
        <p:blipFill>
          <a:blip r:embed="rId4" cstate="print">
            <a:lum bright="70000" contrast="-70000"/>
          </a:blip>
          <a:srcRect l="7097" t="52632" r="89978"/>
          <a:stretch>
            <a:fillRect/>
          </a:stretch>
        </p:blipFill>
        <p:spPr bwMode="auto">
          <a:xfrm>
            <a:off x="0" y="-148837"/>
            <a:ext cx="1653855" cy="5292337"/>
          </a:xfrm>
          <a:prstGeom prst="rect">
            <a:avLst/>
          </a:prstGeom>
          <a:noFill/>
          <a:ln w="9525">
            <a:noFill/>
            <a:miter lim="800000"/>
            <a:headEnd/>
            <a:tailEnd/>
          </a:ln>
        </p:spPr>
      </p:pic>
      <p:sp>
        <p:nvSpPr>
          <p:cNvPr id="2" name="TextBox 1"/>
          <p:cNvSpPr txBox="1"/>
          <p:nvPr/>
        </p:nvSpPr>
        <p:spPr>
          <a:xfrm>
            <a:off x="3008074" y="2903017"/>
            <a:ext cx="3863340" cy="707886"/>
          </a:xfrm>
          <a:prstGeom prst="rect">
            <a:avLst/>
          </a:prstGeom>
          <a:noFill/>
        </p:spPr>
        <p:txBody>
          <a:bodyPr wrap="square" rtlCol="0">
            <a:spAutoFit/>
          </a:bodyPr>
          <a:lstStyle/>
          <a:p>
            <a:pPr algn="ctr"/>
            <a:r>
              <a:rPr lang="en-US" sz="4000" dirty="0" smtClean="0"/>
              <a:t>140!</a:t>
            </a:r>
            <a:endParaRPr lang="en-US" sz="4000" dirty="0"/>
          </a:p>
        </p:txBody>
      </p:sp>
    </p:spTree>
    <p:extLst>
      <p:ext uri="{BB962C8B-B14F-4D97-AF65-F5344CB8AC3E}">
        <p14:creationId xmlns:p14="http://schemas.microsoft.com/office/powerpoint/2010/main" val="3831886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3C4C"/>
        </a:solidFill>
        <a:effectLst/>
      </p:bgPr>
    </p:bg>
    <p:spTree>
      <p:nvGrpSpPr>
        <p:cNvPr id="1" name="Shape 211"/>
        <p:cNvGrpSpPr/>
        <p:nvPr/>
      </p:nvGrpSpPr>
      <p:grpSpPr>
        <a:xfrm>
          <a:off x="0" y="0"/>
          <a:ext cx="0" cy="0"/>
          <a:chOff x="0" y="0"/>
          <a:chExt cx="0" cy="0"/>
        </a:xfrm>
      </p:grpSpPr>
      <p:sp>
        <p:nvSpPr>
          <p:cNvPr id="213" name="Shape 213"/>
          <p:cNvSpPr txBox="1"/>
          <p:nvPr/>
        </p:nvSpPr>
        <p:spPr>
          <a:xfrm>
            <a:off x="685799" y="106061"/>
            <a:ext cx="7772400" cy="392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600" b="1" dirty="0">
                <a:solidFill>
                  <a:schemeClr val="bg1"/>
                </a:solidFill>
                <a:latin typeface="Calibri"/>
                <a:ea typeface="Calibri"/>
                <a:cs typeface="Calibri"/>
                <a:sym typeface="Calibri"/>
              </a:rPr>
              <a:t>Affordability</a:t>
            </a:r>
          </a:p>
        </p:txBody>
      </p:sp>
      <p:cxnSp>
        <p:nvCxnSpPr>
          <p:cNvPr id="215" name="Shape 215"/>
          <p:cNvCxnSpPr/>
          <p:nvPr/>
        </p:nvCxnSpPr>
        <p:spPr>
          <a:xfrm>
            <a:off x="685799" y="750570"/>
            <a:ext cx="7772400" cy="0"/>
          </a:xfrm>
          <a:prstGeom prst="straightConnector1">
            <a:avLst/>
          </a:prstGeom>
          <a:noFill/>
          <a:ln w="9525" cap="flat" cmpd="sng">
            <a:solidFill>
              <a:srgbClr val="969696"/>
            </a:solidFill>
            <a:prstDash val="solid"/>
            <a:round/>
            <a:headEnd type="none" w="med" len="med"/>
            <a:tailEnd type="none" w="med" len="med"/>
          </a:ln>
        </p:spPr>
      </p:cxnSp>
      <p:sp>
        <p:nvSpPr>
          <p:cNvPr id="216" name="Shape 216"/>
          <p:cNvSpPr txBox="1"/>
          <p:nvPr/>
        </p:nvSpPr>
        <p:spPr>
          <a:xfrm>
            <a:off x="1219199" y="1657198"/>
            <a:ext cx="6705600" cy="3554700"/>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sz="2200" dirty="0">
                <a:solidFill>
                  <a:schemeClr val="bg1"/>
                </a:solidFill>
                <a:latin typeface="Calibri"/>
                <a:ea typeface="Calibri"/>
                <a:cs typeface="Calibri"/>
                <a:sym typeface="Calibri"/>
              </a:rPr>
              <a:t>Coalition schools represent a range of public schools with low-cost, in-state tuitions and private schools committed to meeting the full demonstrated need of all their admitted domestic students.</a:t>
            </a:r>
            <a:endParaRPr sz="2200" b="0" i="0" u="none" strike="noStrike" cap="none" dirty="0">
              <a:solidFill>
                <a:schemeClr val="bg1"/>
              </a:solidFill>
              <a:latin typeface="Calibri"/>
              <a:ea typeface="Calibri"/>
              <a:cs typeface="Calibri"/>
              <a:sym typeface="Calibri"/>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7" name="Picture 2" descr="Image result for coalition for college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53" y="3850090"/>
            <a:ext cx="3256292" cy="107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17715"/>
      </p:ext>
    </p:extLst>
  </p:cSld>
  <p:clrMapOvr>
    <a:masterClrMapping/>
  </p:clrMapOvr>
  <p:transition>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alition-template-pre-200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C00000"/>
      </a:accent1>
      <a:accent2>
        <a:srgbClr val="0C0C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7247</TotalTime>
  <Words>1612</Words>
  <Application>Microsoft Office PowerPoint</Application>
  <PresentationFormat>On-screen Show (16:9)</PresentationFormat>
  <Paragraphs>260</Paragraphs>
  <Slides>27</Slides>
  <Notes>27</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Verdana</vt:lpstr>
      <vt:lpstr>Helvetica Neue</vt:lpstr>
      <vt:lpstr>Calibri</vt:lpstr>
      <vt:lpstr>Wingdings</vt:lpstr>
      <vt:lpstr>Arial</vt:lpstr>
      <vt:lpstr>Noto Sans Symbols</vt:lpstr>
      <vt:lpstr>simple-light-2</vt:lpstr>
      <vt:lpstr>coalition-template-pre-2004</vt:lpstr>
      <vt:lpstr>Office Theme</vt:lpstr>
      <vt:lpstr>The College Application:  An Insider’s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College Application:  An Insider’s View</dc:title>
  <dc:creator>Danielle Goldstein</dc:creator>
  <cp:lastModifiedBy>Taylor Duvall</cp:lastModifiedBy>
  <cp:revision>36</cp:revision>
  <cp:lastPrinted>2017-06-15T19:25:59Z</cp:lastPrinted>
  <dcterms:modified xsi:type="dcterms:W3CDTF">2019-03-21T13:52:47Z</dcterms:modified>
</cp:coreProperties>
</file>