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81" r:id="rId2"/>
    <p:sldMasterId id="2147483891" r:id="rId3"/>
  </p:sldMasterIdLst>
  <p:notesMasterIdLst>
    <p:notesMasterId r:id="rId20"/>
  </p:notesMasterIdLst>
  <p:sldIdLst>
    <p:sldId id="278" r:id="rId4"/>
    <p:sldId id="279" r:id="rId5"/>
    <p:sldId id="280" r:id="rId6"/>
    <p:sldId id="281" r:id="rId7"/>
    <p:sldId id="282" r:id="rId8"/>
    <p:sldId id="283" r:id="rId9"/>
    <p:sldId id="296" r:id="rId10"/>
    <p:sldId id="297" r:id="rId11"/>
    <p:sldId id="285" r:id="rId12"/>
    <p:sldId id="287" r:id="rId13"/>
    <p:sldId id="289" r:id="rId14"/>
    <p:sldId id="291" r:id="rId15"/>
    <p:sldId id="290" r:id="rId16"/>
    <p:sldId id="295" r:id="rId17"/>
    <p:sldId id="294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35C"/>
    <a:srgbClr val="D46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369" autoAdjust="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DA07E-14F1-4CDC-8224-FB91463D5991}" type="doc">
      <dgm:prSet loTypeId="urn:microsoft.com/office/officeart/2005/8/layout/default#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B1D71-209D-4314-8496-19CFEBEED83C}">
      <dgm:prSet phldrT="[Text]" custT="1"/>
      <dgm:spPr/>
      <dgm:t>
        <a:bodyPr/>
        <a:lstStyle/>
        <a:p>
          <a:r>
            <a:rPr lang="en-US" sz="2000" b="1" dirty="0" smtClean="0"/>
            <a:t>Application Form:</a:t>
          </a:r>
        </a:p>
        <a:p>
          <a:r>
            <a:rPr lang="en-US" sz="1600" dirty="0" smtClean="0"/>
            <a:t>Online versus paper? </a:t>
          </a:r>
          <a:endParaRPr lang="en-US" sz="1600" dirty="0"/>
        </a:p>
      </dgm:t>
    </dgm:pt>
    <dgm:pt modelId="{301A9C90-B7F5-4311-800E-C95B9AB4CEA8}" type="parTrans" cxnId="{7BE59352-7606-4696-B6A4-C61F98871CFB}">
      <dgm:prSet/>
      <dgm:spPr/>
      <dgm:t>
        <a:bodyPr/>
        <a:lstStyle/>
        <a:p>
          <a:endParaRPr lang="en-US"/>
        </a:p>
      </dgm:t>
    </dgm:pt>
    <dgm:pt modelId="{96676324-31DB-44AE-AAB6-DD2EADE03292}" type="sibTrans" cxnId="{7BE59352-7606-4696-B6A4-C61F98871CFB}">
      <dgm:prSet/>
      <dgm:spPr/>
      <dgm:t>
        <a:bodyPr/>
        <a:lstStyle/>
        <a:p>
          <a:endParaRPr lang="en-US"/>
        </a:p>
      </dgm:t>
    </dgm:pt>
    <dgm:pt modelId="{DECA74A8-3956-465C-B904-768B0280C9EE}">
      <dgm:prSet phldrT="[Text]" custT="1"/>
      <dgm:spPr/>
      <dgm:t>
        <a:bodyPr/>
        <a:lstStyle/>
        <a:p>
          <a:r>
            <a:rPr lang="en-US" sz="2000" b="1" dirty="0" smtClean="0"/>
            <a:t>Application Fee:</a:t>
          </a:r>
        </a:p>
        <a:p>
          <a:r>
            <a:rPr lang="en-US" sz="1600" dirty="0" smtClean="0"/>
            <a:t>Are there waivers or exemptions available?</a:t>
          </a:r>
          <a:endParaRPr lang="en-US" sz="1400" dirty="0"/>
        </a:p>
      </dgm:t>
    </dgm:pt>
    <dgm:pt modelId="{63D662BC-74C5-40DC-B49F-6E3155725C04}" type="parTrans" cxnId="{E455FB5F-70F2-4051-98AE-F65196C2BC09}">
      <dgm:prSet/>
      <dgm:spPr/>
      <dgm:t>
        <a:bodyPr/>
        <a:lstStyle/>
        <a:p>
          <a:endParaRPr lang="en-US"/>
        </a:p>
      </dgm:t>
    </dgm:pt>
    <dgm:pt modelId="{B5C55656-5E3A-4A5C-9B21-2E8CE5205350}" type="sibTrans" cxnId="{E455FB5F-70F2-4051-98AE-F65196C2BC09}">
      <dgm:prSet/>
      <dgm:spPr/>
      <dgm:t>
        <a:bodyPr/>
        <a:lstStyle/>
        <a:p>
          <a:endParaRPr lang="en-US"/>
        </a:p>
      </dgm:t>
    </dgm:pt>
    <dgm:pt modelId="{AF0F3D75-B9D7-4B77-9042-7CA142B44F48}">
      <dgm:prSet phldrT="[Text]" custT="1"/>
      <dgm:spPr/>
      <dgm:t>
        <a:bodyPr/>
        <a:lstStyle/>
        <a:p>
          <a:r>
            <a:rPr lang="en-US" sz="2000" b="1" dirty="0" smtClean="0"/>
            <a:t>High School Transcripts</a:t>
          </a:r>
          <a:endParaRPr lang="en-US" sz="2000" b="1" dirty="0"/>
        </a:p>
      </dgm:t>
    </dgm:pt>
    <dgm:pt modelId="{F1816791-2711-4C90-9928-A43E08A47393}" type="parTrans" cxnId="{6E4C4426-4DC6-4E6F-824A-7A3365C6BE41}">
      <dgm:prSet/>
      <dgm:spPr/>
      <dgm:t>
        <a:bodyPr/>
        <a:lstStyle/>
        <a:p>
          <a:endParaRPr lang="en-US"/>
        </a:p>
      </dgm:t>
    </dgm:pt>
    <dgm:pt modelId="{A3D48478-4370-436B-8C63-D66A6F09F9B1}" type="sibTrans" cxnId="{6E4C4426-4DC6-4E6F-824A-7A3365C6BE41}">
      <dgm:prSet/>
      <dgm:spPr/>
      <dgm:t>
        <a:bodyPr/>
        <a:lstStyle/>
        <a:p>
          <a:endParaRPr lang="en-US"/>
        </a:p>
      </dgm:t>
    </dgm:pt>
    <dgm:pt modelId="{296A2DAA-05D6-4285-821E-25F75BA8B17D}">
      <dgm:prSet phldrT="[Text]" custT="1"/>
      <dgm:spPr/>
      <dgm:t>
        <a:bodyPr/>
        <a:lstStyle/>
        <a:p>
          <a:r>
            <a:rPr lang="en-US" sz="2000" b="1" dirty="0" smtClean="0"/>
            <a:t>Test Scores:</a:t>
          </a:r>
        </a:p>
        <a:p>
          <a:r>
            <a:rPr lang="en-US" sz="1400" dirty="0" smtClean="0"/>
            <a:t>SAT or ACT?</a:t>
          </a:r>
        </a:p>
        <a:p>
          <a:r>
            <a:rPr lang="en-US" sz="1400" dirty="0" smtClean="0"/>
            <a:t>Are subject tests required?</a:t>
          </a:r>
          <a:endParaRPr lang="en-US" sz="1400" dirty="0"/>
        </a:p>
      </dgm:t>
    </dgm:pt>
    <dgm:pt modelId="{F38AD664-4D07-4A2F-AD78-13180DC79AA2}" type="parTrans" cxnId="{A2F5CEAE-F0D4-4D71-9AAA-592347F414D2}">
      <dgm:prSet/>
      <dgm:spPr/>
      <dgm:t>
        <a:bodyPr/>
        <a:lstStyle/>
        <a:p>
          <a:endParaRPr lang="en-US"/>
        </a:p>
      </dgm:t>
    </dgm:pt>
    <dgm:pt modelId="{98F1C085-6F54-4C52-9543-157A0B534FBD}" type="sibTrans" cxnId="{A2F5CEAE-F0D4-4D71-9AAA-592347F414D2}">
      <dgm:prSet/>
      <dgm:spPr/>
      <dgm:t>
        <a:bodyPr/>
        <a:lstStyle/>
        <a:p>
          <a:endParaRPr lang="en-US"/>
        </a:p>
      </dgm:t>
    </dgm:pt>
    <dgm:pt modelId="{FBF62412-E9E8-4563-B261-A7127CF51046}">
      <dgm:prSet phldrT="[Text]" custT="1"/>
      <dgm:spPr/>
      <dgm:t>
        <a:bodyPr/>
        <a:lstStyle/>
        <a:p>
          <a:pPr algn="ctr"/>
          <a:r>
            <a:rPr lang="en-US" sz="2000" b="1" dirty="0" smtClean="0"/>
            <a:t>Activity Sheet or Resume</a:t>
          </a:r>
          <a:endParaRPr lang="en-US" sz="2000" b="1" dirty="0"/>
        </a:p>
      </dgm:t>
    </dgm:pt>
    <dgm:pt modelId="{2B44659F-2F0F-4768-AD3D-F70B8CE69E79}" type="parTrans" cxnId="{0BC240D5-C1F5-4D01-AF51-53E1BE460102}">
      <dgm:prSet/>
      <dgm:spPr/>
      <dgm:t>
        <a:bodyPr/>
        <a:lstStyle/>
        <a:p>
          <a:endParaRPr lang="en-US"/>
        </a:p>
      </dgm:t>
    </dgm:pt>
    <dgm:pt modelId="{E6AC9A3E-33B6-48D7-951B-806ED5E9C559}" type="sibTrans" cxnId="{0BC240D5-C1F5-4D01-AF51-53E1BE460102}">
      <dgm:prSet/>
      <dgm:spPr/>
      <dgm:t>
        <a:bodyPr/>
        <a:lstStyle/>
        <a:p>
          <a:endParaRPr lang="en-US"/>
        </a:p>
      </dgm:t>
    </dgm:pt>
    <dgm:pt modelId="{AB8F95A3-D75C-442A-A497-490721289546}">
      <dgm:prSet phldrT="[Text]" custT="1"/>
      <dgm:spPr/>
      <dgm:t>
        <a:bodyPr/>
        <a:lstStyle/>
        <a:p>
          <a:r>
            <a:rPr lang="en-US" sz="2000" b="1" dirty="0" smtClean="0"/>
            <a:t>College Essay(s</a:t>
          </a:r>
          <a:r>
            <a:rPr lang="en-US" sz="2000" dirty="0" smtClean="0"/>
            <a:t>)</a:t>
          </a:r>
          <a:endParaRPr lang="en-US" sz="2000" dirty="0"/>
        </a:p>
      </dgm:t>
    </dgm:pt>
    <dgm:pt modelId="{B4E2D1BA-DC1C-4B70-9309-15BA80B8396F}" type="parTrans" cxnId="{96B4EFB4-B7F0-45AC-9EEB-02B3EB98B1E8}">
      <dgm:prSet/>
      <dgm:spPr/>
      <dgm:t>
        <a:bodyPr/>
        <a:lstStyle/>
        <a:p>
          <a:endParaRPr lang="en-US"/>
        </a:p>
      </dgm:t>
    </dgm:pt>
    <dgm:pt modelId="{1782CC09-F2BA-4B24-90F4-74BC93DE55D2}" type="sibTrans" cxnId="{96B4EFB4-B7F0-45AC-9EEB-02B3EB98B1E8}">
      <dgm:prSet/>
      <dgm:spPr/>
      <dgm:t>
        <a:bodyPr/>
        <a:lstStyle/>
        <a:p>
          <a:endParaRPr lang="en-US"/>
        </a:p>
      </dgm:t>
    </dgm:pt>
    <dgm:pt modelId="{96B797FB-FEDB-49EA-B63C-771DB6B62CE0}">
      <dgm:prSet phldrT="[Text]" custT="1"/>
      <dgm:spPr/>
      <dgm:t>
        <a:bodyPr/>
        <a:lstStyle/>
        <a:p>
          <a:r>
            <a:rPr lang="en-US" sz="2000" b="1" dirty="0" smtClean="0"/>
            <a:t>Letter(s) of Recommendation:</a:t>
          </a:r>
        </a:p>
        <a:p>
          <a:r>
            <a:rPr lang="en-US" sz="1500" dirty="0" smtClean="0"/>
            <a:t>How many? From whom?</a:t>
          </a:r>
          <a:endParaRPr lang="en-US" sz="1500" dirty="0"/>
        </a:p>
      </dgm:t>
    </dgm:pt>
    <dgm:pt modelId="{78B02ACF-33FC-4398-BC4C-3BA7D3142F7F}" type="parTrans" cxnId="{7FA07A69-630B-48AF-B89C-99919BE05D16}">
      <dgm:prSet/>
      <dgm:spPr/>
      <dgm:t>
        <a:bodyPr/>
        <a:lstStyle/>
        <a:p>
          <a:endParaRPr lang="en-US"/>
        </a:p>
      </dgm:t>
    </dgm:pt>
    <dgm:pt modelId="{7DF20D1A-875D-4D38-8CFC-B405F4FD923A}" type="sibTrans" cxnId="{7FA07A69-630B-48AF-B89C-99919BE05D16}">
      <dgm:prSet/>
      <dgm:spPr/>
      <dgm:t>
        <a:bodyPr/>
        <a:lstStyle/>
        <a:p>
          <a:endParaRPr lang="en-US"/>
        </a:p>
      </dgm:t>
    </dgm:pt>
    <dgm:pt modelId="{CDBFB3B4-9A29-4886-B46E-0EA149079DE1}" type="pres">
      <dgm:prSet presAssocID="{559DA07E-14F1-4CDC-8224-FB91463D59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C90A74-40EB-4F0F-B5A7-5B2F6505BB31}" type="pres">
      <dgm:prSet presAssocID="{3ABB1D71-209D-4314-8496-19CFEBEED83C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4F1B10-B0E4-4C11-85F8-4F3CBC76D4B2}" type="pres">
      <dgm:prSet presAssocID="{96676324-31DB-44AE-AAB6-DD2EADE03292}" presName="sibTrans" presStyleCnt="0"/>
      <dgm:spPr/>
      <dgm:t>
        <a:bodyPr/>
        <a:lstStyle/>
        <a:p>
          <a:endParaRPr lang="en-US"/>
        </a:p>
      </dgm:t>
    </dgm:pt>
    <dgm:pt modelId="{3B85CA34-0862-4EA7-9BC9-CE0B7A3C4F7B}" type="pres">
      <dgm:prSet presAssocID="{DECA74A8-3956-465C-B904-768B0280C9EE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83947F-C1CB-478D-9B1A-BCE4DEC8FAD0}" type="pres">
      <dgm:prSet presAssocID="{B5C55656-5E3A-4A5C-9B21-2E8CE5205350}" presName="sibTrans" presStyleCnt="0"/>
      <dgm:spPr/>
      <dgm:t>
        <a:bodyPr/>
        <a:lstStyle/>
        <a:p>
          <a:endParaRPr lang="en-US"/>
        </a:p>
      </dgm:t>
    </dgm:pt>
    <dgm:pt modelId="{B9DAC455-1D5E-452D-BE34-D69A538E2FAE}" type="pres">
      <dgm:prSet presAssocID="{AF0F3D75-B9D7-4B77-9042-7CA142B44F48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75595B-E465-43FA-9FDA-D3D39F26224D}" type="pres">
      <dgm:prSet presAssocID="{A3D48478-4370-436B-8C63-D66A6F09F9B1}" presName="sibTrans" presStyleCnt="0"/>
      <dgm:spPr/>
      <dgm:t>
        <a:bodyPr/>
        <a:lstStyle/>
        <a:p>
          <a:endParaRPr lang="en-US"/>
        </a:p>
      </dgm:t>
    </dgm:pt>
    <dgm:pt modelId="{C5C57F16-FA80-466F-82D6-822593CE9306}" type="pres">
      <dgm:prSet presAssocID="{296A2DAA-05D6-4285-821E-25F75BA8B17D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E597FEC-6B5E-4687-AA88-E88853E126A4}" type="pres">
      <dgm:prSet presAssocID="{98F1C085-6F54-4C52-9543-157A0B534FBD}" presName="sibTrans" presStyleCnt="0"/>
      <dgm:spPr/>
      <dgm:t>
        <a:bodyPr/>
        <a:lstStyle/>
        <a:p>
          <a:endParaRPr lang="en-US"/>
        </a:p>
      </dgm:t>
    </dgm:pt>
    <dgm:pt modelId="{49865A8B-A773-4332-A0C6-2B2D700AF02B}" type="pres">
      <dgm:prSet presAssocID="{96B797FB-FEDB-49EA-B63C-771DB6B62CE0}" presName="node" presStyleLbl="node1" presStyleIdx="4" presStyleCnt="7" custLinFactNeighborX="1266" custLinFactNeighborY="1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271280-A896-40AC-9F61-F2D90835EA05}" type="pres">
      <dgm:prSet presAssocID="{7DF20D1A-875D-4D38-8CFC-B405F4FD923A}" presName="sibTrans" presStyleCnt="0"/>
      <dgm:spPr/>
      <dgm:t>
        <a:bodyPr/>
        <a:lstStyle/>
        <a:p>
          <a:endParaRPr lang="en-US"/>
        </a:p>
      </dgm:t>
    </dgm:pt>
    <dgm:pt modelId="{929669FD-8AF8-4596-8558-831B76E2B81C}" type="pres">
      <dgm:prSet presAssocID="{AB8F95A3-D75C-442A-A497-490721289546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0F332FC-4BC3-4C49-9199-0075C84A250F}" type="pres">
      <dgm:prSet presAssocID="{1782CC09-F2BA-4B24-90F4-74BC93DE55D2}" presName="sibTrans" presStyleCnt="0"/>
      <dgm:spPr/>
      <dgm:t>
        <a:bodyPr/>
        <a:lstStyle/>
        <a:p>
          <a:endParaRPr lang="en-US"/>
        </a:p>
      </dgm:t>
    </dgm:pt>
    <dgm:pt modelId="{C91F2C8E-4A6E-4E90-A330-830B1C63A4C2}" type="pres">
      <dgm:prSet presAssocID="{FBF62412-E9E8-4563-B261-A7127CF51046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FA07A69-630B-48AF-B89C-99919BE05D16}" srcId="{559DA07E-14F1-4CDC-8224-FB91463D5991}" destId="{96B797FB-FEDB-49EA-B63C-771DB6B62CE0}" srcOrd="4" destOrd="0" parTransId="{78B02ACF-33FC-4398-BC4C-3BA7D3142F7F}" sibTransId="{7DF20D1A-875D-4D38-8CFC-B405F4FD923A}"/>
    <dgm:cxn modelId="{E455FB5F-70F2-4051-98AE-F65196C2BC09}" srcId="{559DA07E-14F1-4CDC-8224-FB91463D5991}" destId="{DECA74A8-3956-465C-B904-768B0280C9EE}" srcOrd="1" destOrd="0" parTransId="{63D662BC-74C5-40DC-B49F-6E3155725C04}" sibTransId="{B5C55656-5E3A-4A5C-9B21-2E8CE5205350}"/>
    <dgm:cxn modelId="{B619286B-402C-48B1-A0B2-055643800443}" type="presOf" srcId="{FBF62412-E9E8-4563-B261-A7127CF51046}" destId="{C91F2C8E-4A6E-4E90-A330-830B1C63A4C2}" srcOrd="0" destOrd="0" presId="urn:microsoft.com/office/officeart/2005/8/layout/default#7"/>
    <dgm:cxn modelId="{A2F5CEAE-F0D4-4D71-9AAA-592347F414D2}" srcId="{559DA07E-14F1-4CDC-8224-FB91463D5991}" destId="{296A2DAA-05D6-4285-821E-25F75BA8B17D}" srcOrd="3" destOrd="0" parTransId="{F38AD664-4D07-4A2F-AD78-13180DC79AA2}" sibTransId="{98F1C085-6F54-4C52-9543-157A0B534FBD}"/>
    <dgm:cxn modelId="{9A622898-4F50-4838-8FC8-B6709261E82C}" type="presOf" srcId="{559DA07E-14F1-4CDC-8224-FB91463D5991}" destId="{CDBFB3B4-9A29-4886-B46E-0EA149079DE1}" srcOrd="0" destOrd="0" presId="urn:microsoft.com/office/officeart/2005/8/layout/default#7"/>
    <dgm:cxn modelId="{40D01778-D7DD-485F-8E31-2116D87E0109}" type="presOf" srcId="{DECA74A8-3956-465C-B904-768B0280C9EE}" destId="{3B85CA34-0862-4EA7-9BC9-CE0B7A3C4F7B}" srcOrd="0" destOrd="0" presId="urn:microsoft.com/office/officeart/2005/8/layout/default#7"/>
    <dgm:cxn modelId="{6E4C4426-4DC6-4E6F-824A-7A3365C6BE41}" srcId="{559DA07E-14F1-4CDC-8224-FB91463D5991}" destId="{AF0F3D75-B9D7-4B77-9042-7CA142B44F48}" srcOrd="2" destOrd="0" parTransId="{F1816791-2711-4C90-9928-A43E08A47393}" sibTransId="{A3D48478-4370-436B-8C63-D66A6F09F9B1}"/>
    <dgm:cxn modelId="{68BA21D7-4A7B-48CA-8730-47EA81AD74CC}" type="presOf" srcId="{AF0F3D75-B9D7-4B77-9042-7CA142B44F48}" destId="{B9DAC455-1D5E-452D-BE34-D69A538E2FAE}" srcOrd="0" destOrd="0" presId="urn:microsoft.com/office/officeart/2005/8/layout/default#7"/>
    <dgm:cxn modelId="{7BE59352-7606-4696-B6A4-C61F98871CFB}" srcId="{559DA07E-14F1-4CDC-8224-FB91463D5991}" destId="{3ABB1D71-209D-4314-8496-19CFEBEED83C}" srcOrd="0" destOrd="0" parTransId="{301A9C90-B7F5-4311-800E-C95B9AB4CEA8}" sibTransId="{96676324-31DB-44AE-AAB6-DD2EADE03292}"/>
    <dgm:cxn modelId="{F4E77426-0551-4B84-88B7-49E547B8B498}" type="presOf" srcId="{3ABB1D71-209D-4314-8496-19CFEBEED83C}" destId="{B4C90A74-40EB-4F0F-B5A7-5B2F6505BB31}" srcOrd="0" destOrd="0" presId="urn:microsoft.com/office/officeart/2005/8/layout/default#7"/>
    <dgm:cxn modelId="{A2F4C7E6-D7B9-473C-87D8-862AE85D4371}" type="presOf" srcId="{296A2DAA-05D6-4285-821E-25F75BA8B17D}" destId="{C5C57F16-FA80-466F-82D6-822593CE9306}" srcOrd="0" destOrd="0" presId="urn:microsoft.com/office/officeart/2005/8/layout/default#7"/>
    <dgm:cxn modelId="{CA3BAE7D-3FF4-4D4E-8A48-3A04CC679685}" type="presOf" srcId="{AB8F95A3-D75C-442A-A497-490721289546}" destId="{929669FD-8AF8-4596-8558-831B76E2B81C}" srcOrd="0" destOrd="0" presId="urn:microsoft.com/office/officeart/2005/8/layout/default#7"/>
    <dgm:cxn modelId="{7FD3C24B-97A9-4164-B306-07B1B7D5518E}" type="presOf" srcId="{96B797FB-FEDB-49EA-B63C-771DB6B62CE0}" destId="{49865A8B-A773-4332-A0C6-2B2D700AF02B}" srcOrd="0" destOrd="0" presId="urn:microsoft.com/office/officeart/2005/8/layout/default#7"/>
    <dgm:cxn modelId="{96B4EFB4-B7F0-45AC-9EEB-02B3EB98B1E8}" srcId="{559DA07E-14F1-4CDC-8224-FB91463D5991}" destId="{AB8F95A3-D75C-442A-A497-490721289546}" srcOrd="5" destOrd="0" parTransId="{B4E2D1BA-DC1C-4B70-9309-15BA80B8396F}" sibTransId="{1782CC09-F2BA-4B24-90F4-74BC93DE55D2}"/>
    <dgm:cxn modelId="{0BC240D5-C1F5-4D01-AF51-53E1BE460102}" srcId="{559DA07E-14F1-4CDC-8224-FB91463D5991}" destId="{FBF62412-E9E8-4563-B261-A7127CF51046}" srcOrd="6" destOrd="0" parTransId="{2B44659F-2F0F-4768-AD3D-F70B8CE69E79}" sibTransId="{E6AC9A3E-33B6-48D7-951B-806ED5E9C559}"/>
    <dgm:cxn modelId="{A6047F34-B401-40CA-B866-A9F1527A473E}" type="presParOf" srcId="{CDBFB3B4-9A29-4886-B46E-0EA149079DE1}" destId="{B4C90A74-40EB-4F0F-B5A7-5B2F6505BB31}" srcOrd="0" destOrd="0" presId="urn:microsoft.com/office/officeart/2005/8/layout/default#7"/>
    <dgm:cxn modelId="{4A63E8A1-6CF9-4380-A1B6-AC21B16D4153}" type="presParOf" srcId="{CDBFB3B4-9A29-4886-B46E-0EA149079DE1}" destId="{184F1B10-B0E4-4C11-85F8-4F3CBC76D4B2}" srcOrd="1" destOrd="0" presId="urn:microsoft.com/office/officeart/2005/8/layout/default#7"/>
    <dgm:cxn modelId="{4862F740-F492-4747-A451-2995766D6C17}" type="presParOf" srcId="{CDBFB3B4-9A29-4886-B46E-0EA149079DE1}" destId="{3B85CA34-0862-4EA7-9BC9-CE0B7A3C4F7B}" srcOrd="2" destOrd="0" presId="urn:microsoft.com/office/officeart/2005/8/layout/default#7"/>
    <dgm:cxn modelId="{1D916F96-F366-456C-BD1B-6BE64783A849}" type="presParOf" srcId="{CDBFB3B4-9A29-4886-B46E-0EA149079DE1}" destId="{D583947F-C1CB-478D-9B1A-BCE4DEC8FAD0}" srcOrd="3" destOrd="0" presId="urn:microsoft.com/office/officeart/2005/8/layout/default#7"/>
    <dgm:cxn modelId="{3EEC616A-39BD-4A99-A1AB-AD25BB21C665}" type="presParOf" srcId="{CDBFB3B4-9A29-4886-B46E-0EA149079DE1}" destId="{B9DAC455-1D5E-452D-BE34-D69A538E2FAE}" srcOrd="4" destOrd="0" presId="urn:microsoft.com/office/officeart/2005/8/layout/default#7"/>
    <dgm:cxn modelId="{7F4B7EBA-A27C-4ED6-8979-B83FFA9C6CCC}" type="presParOf" srcId="{CDBFB3B4-9A29-4886-B46E-0EA149079DE1}" destId="{1875595B-E465-43FA-9FDA-D3D39F26224D}" srcOrd="5" destOrd="0" presId="urn:microsoft.com/office/officeart/2005/8/layout/default#7"/>
    <dgm:cxn modelId="{9D65F073-D4A8-4883-9974-86E541C9036B}" type="presParOf" srcId="{CDBFB3B4-9A29-4886-B46E-0EA149079DE1}" destId="{C5C57F16-FA80-466F-82D6-822593CE9306}" srcOrd="6" destOrd="0" presId="urn:microsoft.com/office/officeart/2005/8/layout/default#7"/>
    <dgm:cxn modelId="{970137F1-A81A-4364-AC98-6A53004BA927}" type="presParOf" srcId="{CDBFB3B4-9A29-4886-B46E-0EA149079DE1}" destId="{CE597FEC-6B5E-4687-AA88-E88853E126A4}" srcOrd="7" destOrd="0" presId="urn:microsoft.com/office/officeart/2005/8/layout/default#7"/>
    <dgm:cxn modelId="{08265505-C18B-4C06-B3C8-065950438137}" type="presParOf" srcId="{CDBFB3B4-9A29-4886-B46E-0EA149079DE1}" destId="{49865A8B-A773-4332-A0C6-2B2D700AF02B}" srcOrd="8" destOrd="0" presId="urn:microsoft.com/office/officeart/2005/8/layout/default#7"/>
    <dgm:cxn modelId="{A4C49A2D-769B-4728-B844-CC3964175090}" type="presParOf" srcId="{CDBFB3B4-9A29-4886-B46E-0EA149079DE1}" destId="{B4271280-A896-40AC-9F61-F2D90835EA05}" srcOrd="9" destOrd="0" presId="urn:microsoft.com/office/officeart/2005/8/layout/default#7"/>
    <dgm:cxn modelId="{2FD4002C-4968-414D-A8A6-CAB9EF5970DD}" type="presParOf" srcId="{CDBFB3B4-9A29-4886-B46E-0EA149079DE1}" destId="{929669FD-8AF8-4596-8558-831B76E2B81C}" srcOrd="10" destOrd="0" presId="urn:microsoft.com/office/officeart/2005/8/layout/default#7"/>
    <dgm:cxn modelId="{D275B1C6-442A-4033-B3C7-FB655310E91A}" type="presParOf" srcId="{CDBFB3B4-9A29-4886-B46E-0EA149079DE1}" destId="{A0F332FC-4BC3-4C49-9199-0075C84A250F}" srcOrd="11" destOrd="0" presId="urn:microsoft.com/office/officeart/2005/8/layout/default#7"/>
    <dgm:cxn modelId="{D4E0C652-0DCD-45DB-9C36-273E21249476}" type="presParOf" srcId="{CDBFB3B4-9A29-4886-B46E-0EA149079DE1}" destId="{C91F2C8E-4A6E-4E90-A330-830B1C63A4C2}" srcOrd="12" destOrd="0" presId="urn:microsoft.com/office/officeart/2005/8/layout/default#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DA07E-14F1-4CDC-8224-FB91463D5991}" type="doc">
      <dgm:prSet loTypeId="urn:microsoft.com/office/officeart/2005/8/layout/default#8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ABB1D71-209D-4314-8496-19CFEBEED83C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2000" b="1" dirty="0" smtClean="0"/>
            <a:t>Portfolio:</a:t>
          </a:r>
        </a:p>
        <a:p>
          <a:r>
            <a:rPr lang="en-US" sz="1600" dirty="0" smtClean="0"/>
            <a:t>If applying to an art or architecture major </a:t>
          </a:r>
          <a:endParaRPr lang="en-US" sz="1600" dirty="0"/>
        </a:p>
      </dgm:t>
    </dgm:pt>
    <dgm:pt modelId="{301A9C90-B7F5-4311-800E-C95B9AB4CEA8}" type="parTrans" cxnId="{7BE59352-7606-4696-B6A4-C61F98871CFB}">
      <dgm:prSet/>
      <dgm:spPr/>
      <dgm:t>
        <a:bodyPr/>
        <a:lstStyle/>
        <a:p>
          <a:endParaRPr lang="en-US"/>
        </a:p>
      </dgm:t>
    </dgm:pt>
    <dgm:pt modelId="{96676324-31DB-44AE-AAB6-DD2EADE03292}" type="sibTrans" cxnId="{7BE59352-7606-4696-B6A4-C61F98871CFB}">
      <dgm:prSet/>
      <dgm:spPr/>
      <dgm:t>
        <a:bodyPr/>
        <a:lstStyle/>
        <a:p>
          <a:endParaRPr lang="en-US"/>
        </a:p>
      </dgm:t>
    </dgm:pt>
    <dgm:pt modelId="{DECA74A8-3956-465C-B904-768B0280C9EE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2000" b="1" dirty="0" smtClean="0"/>
            <a:t>Short Answer Questions</a:t>
          </a:r>
          <a:endParaRPr lang="en-US" sz="2000" b="1" dirty="0"/>
        </a:p>
      </dgm:t>
    </dgm:pt>
    <dgm:pt modelId="{63D662BC-74C5-40DC-B49F-6E3155725C04}" type="parTrans" cxnId="{E455FB5F-70F2-4051-98AE-F65196C2BC09}">
      <dgm:prSet/>
      <dgm:spPr/>
      <dgm:t>
        <a:bodyPr/>
        <a:lstStyle/>
        <a:p>
          <a:endParaRPr lang="en-US"/>
        </a:p>
      </dgm:t>
    </dgm:pt>
    <dgm:pt modelId="{B5C55656-5E3A-4A5C-9B21-2E8CE5205350}" type="sibTrans" cxnId="{E455FB5F-70F2-4051-98AE-F65196C2BC09}">
      <dgm:prSet/>
      <dgm:spPr/>
      <dgm:t>
        <a:bodyPr/>
        <a:lstStyle/>
        <a:p>
          <a:endParaRPr lang="en-US"/>
        </a:p>
      </dgm:t>
    </dgm:pt>
    <dgm:pt modelId="{AF0F3D75-B9D7-4B77-9042-7CA142B44F48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2000" b="1" dirty="0" smtClean="0"/>
            <a:t>Separate applications to special programs: </a:t>
          </a:r>
        </a:p>
        <a:p>
          <a:r>
            <a:rPr lang="en-US" sz="1600" dirty="0" smtClean="0"/>
            <a:t>Honors programs, special residential groups, etc.</a:t>
          </a:r>
          <a:endParaRPr lang="en-US" sz="1600" dirty="0"/>
        </a:p>
      </dgm:t>
    </dgm:pt>
    <dgm:pt modelId="{F1816791-2711-4C90-9928-A43E08A47393}" type="parTrans" cxnId="{6E4C4426-4DC6-4E6F-824A-7A3365C6BE41}">
      <dgm:prSet/>
      <dgm:spPr/>
      <dgm:t>
        <a:bodyPr/>
        <a:lstStyle/>
        <a:p>
          <a:endParaRPr lang="en-US"/>
        </a:p>
      </dgm:t>
    </dgm:pt>
    <dgm:pt modelId="{A3D48478-4370-436B-8C63-D66A6F09F9B1}" type="sibTrans" cxnId="{6E4C4426-4DC6-4E6F-824A-7A3365C6BE41}">
      <dgm:prSet/>
      <dgm:spPr/>
      <dgm:t>
        <a:bodyPr/>
        <a:lstStyle/>
        <a:p>
          <a:endParaRPr lang="en-US"/>
        </a:p>
      </dgm:t>
    </dgm:pt>
    <dgm:pt modelId="{296A2DAA-05D6-4285-821E-25F75BA8B17D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2000" b="1" dirty="0" smtClean="0"/>
            <a:t>Separate applications for scholarship consideration:</a:t>
          </a:r>
        </a:p>
        <a:p>
          <a:r>
            <a:rPr lang="en-US" sz="1600" b="0" dirty="0" smtClean="0"/>
            <a:t>Departmental Scholarships, alumni scholarships, etc.</a:t>
          </a:r>
          <a:endParaRPr lang="en-US" sz="2000" b="1" dirty="0"/>
        </a:p>
      </dgm:t>
    </dgm:pt>
    <dgm:pt modelId="{F38AD664-4D07-4A2F-AD78-13180DC79AA2}" type="parTrans" cxnId="{A2F5CEAE-F0D4-4D71-9AAA-592347F414D2}">
      <dgm:prSet/>
      <dgm:spPr/>
      <dgm:t>
        <a:bodyPr/>
        <a:lstStyle/>
        <a:p>
          <a:endParaRPr lang="en-US"/>
        </a:p>
      </dgm:t>
    </dgm:pt>
    <dgm:pt modelId="{98F1C085-6F54-4C52-9543-157A0B534FBD}" type="sibTrans" cxnId="{A2F5CEAE-F0D4-4D71-9AAA-592347F414D2}">
      <dgm:prSet/>
      <dgm:spPr/>
      <dgm:t>
        <a:bodyPr/>
        <a:lstStyle/>
        <a:p>
          <a:endParaRPr lang="en-US"/>
        </a:p>
      </dgm:t>
    </dgm:pt>
    <dgm:pt modelId="{CDBFB3B4-9A29-4886-B46E-0EA149079DE1}" type="pres">
      <dgm:prSet presAssocID="{559DA07E-14F1-4CDC-8224-FB91463D59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C90A74-40EB-4F0F-B5A7-5B2F6505BB31}" type="pres">
      <dgm:prSet presAssocID="{3ABB1D71-209D-4314-8496-19CFEBEED83C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4F1B10-B0E4-4C11-85F8-4F3CBC76D4B2}" type="pres">
      <dgm:prSet presAssocID="{96676324-31DB-44AE-AAB6-DD2EADE03292}" presName="sibTrans" presStyleCnt="0"/>
      <dgm:spPr/>
    </dgm:pt>
    <dgm:pt modelId="{3B85CA34-0862-4EA7-9BC9-CE0B7A3C4F7B}" type="pres">
      <dgm:prSet presAssocID="{DECA74A8-3956-465C-B904-768B0280C9EE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83947F-C1CB-478D-9B1A-BCE4DEC8FAD0}" type="pres">
      <dgm:prSet presAssocID="{B5C55656-5E3A-4A5C-9B21-2E8CE5205350}" presName="sibTrans" presStyleCnt="0"/>
      <dgm:spPr/>
    </dgm:pt>
    <dgm:pt modelId="{B9DAC455-1D5E-452D-BE34-D69A538E2FAE}" type="pres">
      <dgm:prSet presAssocID="{AF0F3D75-B9D7-4B77-9042-7CA142B44F48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75595B-E465-43FA-9FDA-D3D39F26224D}" type="pres">
      <dgm:prSet presAssocID="{A3D48478-4370-436B-8C63-D66A6F09F9B1}" presName="sibTrans" presStyleCnt="0"/>
      <dgm:spPr/>
    </dgm:pt>
    <dgm:pt modelId="{C5C57F16-FA80-466F-82D6-822593CE9306}" type="pres">
      <dgm:prSet presAssocID="{296A2DAA-05D6-4285-821E-25F75BA8B17D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C06D2A3-B390-47A3-BF23-5002714C4307}" type="presOf" srcId="{559DA07E-14F1-4CDC-8224-FB91463D5991}" destId="{CDBFB3B4-9A29-4886-B46E-0EA149079DE1}" srcOrd="0" destOrd="0" presId="urn:microsoft.com/office/officeart/2005/8/layout/default#8"/>
    <dgm:cxn modelId="{1E238B5E-F399-4E86-BF8E-B21229DF6583}" type="presOf" srcId="{DECA74A8-3956-465C-B904-768B0280C9EE}" destId="{3B85CA34-0862-4EA7-9BC9-CE0B7A3C4F7B}" srcOrd="0" destOrd="0" presId="urn:microsoft.com/office/officeart/2005/8/layout/default#8"/>
    <dgm:cxn modelId="{A2F5CEAE-F0D4-4D71-9AAA-592347F414D2}" srcId="{559DA07E-14F1-4CDC-8224-FB91463D5991}" destId="{296A2DAA-05D6-4285-821E-25F75BA8B17D}" srcOrd="3" destOrd="0" parTransId="{F38AD664-4D07-4A2F-AD78-13180DC79AA2}" sibTransId="{98F1C085-6F54-4C52-9543-157A0B534FBD}"/>
    <dgm:cxn modelId="{E027D9A6-57B0-41D6-BB89-D21F5DF79BEF}" type="presOf" srcId="{296A2DAA-05D6-4285-821E-25F75BA8B17D}" destId="{C5C57F16-FA80-466F-82D6-822593CE9306}" srcOrd="0" destOrd="0" presId="urn:microsoft.com/office/officeart/2005/8/layout/default#8"/>
    <dgm:cxn modelId="{6BD7E4A4-AA9C-4B8F-BB6D-9BBC89611F11}" type="presOf" srcId="{3ABB1D71-209D-4314-8496-19CFEBEED83C}" destId="{B4C90A74-40EB-4F0F-B5A7-5B2F6505BB31}" srcOrd="0" destOrd="0" presId="urn:microsoft.com/office/officeart/2005/8/layout/default#8"/>
    <dgm:cxn modelId="{E2197B60-DF68-4E37-A5B6-0A2DBC37913F}" type="presOf" srcId="{AF0F3D75-B9D7-4B77-9042-7CA142B44F48}" destId="{B9DAC455-1D5E-452D-BE34-D69A538E2FAE}" srcOrd="0" destOrd="0" presId="urn:microsoft.com/office/officeart/2005/8/layout/default#8"/>
    <dgm:cxn modelId="{E455FB5F-70F2-4051-98AE-F65196C2BC09}" srcId="{559DA07E-14F1-4CDC-8224-FB91463D5991}" destId="{DECA74A8-3956-465C-B904-768B0280C9EE}" srcOrd="1" destOrd="0" parTransId="{63D662BC-74C5-40DC-B49F-6E3155725C04}" sibTransId="{B5C55656-5E3A-4A5C-9B21-2E8CE5205350}"/>
    <dgm:cxn modelId="{7BE59352-7606-4696-B6A4-C61F98871CFB}" srcId="{559DA07E-14F1-4CDC-8224-FB91463D5991}" destId="{3ABB1D71-209D-4314-8496-19CFEBEED83C}" srcOrd="0" destOrd="0" parTransId="{301A9C90-B7F5-4311-800E-C95B9AB4CEA8}" sibTransId="{96676324-31DB-44AE-AAB6-DD2EADE03292}"/>
    <dgm:cxn modelId="{6E4C4426-4DC6-4E6F-824A-7A3365C6BE41}" srcId="{559DA07E-14F1-4CDC-8224-FB91463D5991}" destId="{AF0F3D75-B9D7-4B77-9042-7CA142B44F48}" srcOrd="2" destOrd="0" parTransId="{F1816791-2711-4C90-9928-A43E08A47393}" sibTransId="{A3D48478-4370-436B-8C63-D66A6F09F9B1}"/>
    <dgm:cxn modelId="{421D0AFE-24A1-4277-8291-F40007697C2F}" type="presParOf" srcId="{CDBFB3B4-9A29-4886-B46E-0EA149079DE1}" destId="{B4C90A74-40EB-4F0F-B5A7-5B2F6505BB31}" srcOrd="0" destOrd="0" presId="urn:microsoft.com/office/officeart/2005/8/layout/default#8"/>
    <dgm:cxn modelId="{20E1F5EC-D017-476D-80E3-24A96319622B}" type="presParOf" srcId="{CDBFB3B4-9A29-4886-B46E-0EA149079DE1}" destId="{184F1B10-B0E4-4C11-85F8-4F3CBC76D4B2}" srcOrd="1" destOrd="0" presId="urn:microsoft.com/office/officeart/2005/8/layout/default#8"/>
    <dgm:cxn modelId="{BCE9409B-482C-4805-B853-4EC3D1FA4725}" type="presParOf" srcId="{CDBFB3B4-9A29-4886-B46E-0EA149079DE1}" destId="{3B85CA34-0862-4EA7-9BC9-CE0B7A3C4F7B}" srcOrd="2" destOrd="0" presId="urn:microsoft.com/office/officeart/2005/8/layout/default#8"/>
    <dgm:cxn modelId="{7C9B977D-76D1-4BAC-A0BB-F56B281ACAC3}" type="presParOf" srcId="{CDBFB3B4-9A29-4886-B46E-0EA149079DE1}" destId="{D583947F-C1CB-478D-9B1A-BCE4DEC8FAD0}" srcOrd="3" destOrd="0" presId="urn:microsoft.com/office/officeart/2005/8/layout/default#8"/>
    <dgm:cxn modelId="{F0E1AF57-5B3F-45C1-9B44-700EE9C5C86B}" type="presParOf" srcId="{CDBFB3B4-9A29-4886-B46E-0EA149079DE1}" destId="{B9DAC455-1D5E-452D-BE34-D69A538E2FAE}" srcOrd="4" destOrd="0" presId="urn:microsoft.com/office/officeart/2005/8/layout/default#8"/>
    <dgm:cxn modelId="{D81581CE-853B-43BB-AE49-6FEEFF5AB5CC}" type="presParOf" srcId="{CDBFB3B4-9A29-4886-B46E-0EA149079DE1}" destId="{1875595B-E465-43FA-9FDA-D3D39F26224D}" srcOrd="5" destOrd="0" presId="urn:microsoft.com/office/officeart/2005/8/layout/default#8"/>
    <dgm:cxn modelId="{01F32BD1-C4C1-4216-82D7-2B04DCB1BF08}" type="presParOf" srcId="{CDBFB3B4-9A29-4886-B46E-0EA149079DE1}" destId="{C5C57F16-FA80-466F-82D6-822593CE9306}" srcOrd="6" destOrd="0" presId="urn:microsoft.com/office/officeart/2005/8/layout/default#8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988A2-C094-4DEB-AED2-C05D49DC84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D4354A-C9A3-413F-B0C2-AC7ED0BEC16D}">
      <dgm:prSet phldrT="[Text]" custT="1"/>
      <dgm:spPr/>
      <dgm:t>
        <a:bodyPr/>
        <a:lstStyle/>
        <a:p>
          <a:r>
            <a:rPr lang="en-US" sz="2700" dirty="0" smtClean="0"/>
            <a:t>Early Decision</a:t>
          </a:r>
          <a:endParaRPr lang="en-US" sz="2700" dirty="0"/>
        </a:p>
      </dgm:t>
    </dgm:pt>
    <dgm:pt modelId="{9751ECD1-D297-453E-8A32-8DAD77E9ED4D}" type="parTrans" cxnId="{29E0B8F3-60A8-4B43-9A32-265D4915F774}">
      <dgm:prSet/>
      <dgm:spPr/>
      <dgm:t>
        <a:bodyPr/>
        <a:lstStyle/>
        <a:p>
          <a:endParaRPr lang="en-US"/>
        </a:p>
      </dgm:t>
    </dgm:pt>
    <dgm:pt modelId="{AC531B60-2D46-4A09-89A6-B7F9F23ADDBB}" type="sibTrans" cxnId="{29E0B8F3-60A8-4B43-9A32-265D4915F774}">
      <dgm:prSet/>
      <dgm:spPr/>
      <dgm:t>
        <a:bodyPr/>
        <a:lstStyle/>
        <a:p>
          <a:endParaRPr lang="en-US"/>
        </a:p>
      </dgm:t>
    </dgm:pt>
    <dgm:pt modelId="{8A63F79F-5235-4FB3-AB89-78C6763AEADC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Binding contract</a:t>
          </a:r>
          <a:endParaRPr lang="en-US" sz="1600" dirty="0"/>
        </a:p>
      </dgm:t>
    </dgm:pt>
    <dgm:pt modelId="{A450CEDF-D62B-413A-B3C3-B42B27CA2057}" type="parTrans" cxnId="{D09BCF58-9084-44BE-9215-C8470F475380}">
      <dgm:prSet/>
      <dgm:spPr/>
      <dgm:t>
        <a:bodyPr/>
        <a:lstStyle/>
        <a:p>
          <a:endParaRPr lang="en-US"/>
        </a:p>
      </dgm:t>
    </dgm:pt>
    <dgm:pt modelId="{F1462861-657C-49D8-919D-8B54AF1E7C60}" type="sibTrans" cxnId="{D09BCF58-9084-44BE-9215-C8470F475380}">
      <dgm:prSet/>
      <dgm:spPr/>
      <dgm:t>
        <a:bodyPr/>
        <a:lstStyle/>
        <a:p>
          <a:endParaRPr lang="en-US"/>
        </a:p>
      </dgm:t>
    </dgm:pt>
    <dgm:pt modelId="{ADA58392-8130-4F07-9B68-9352BDA8FD96}">
      <dgm:prSet phldrT="[Text]" custT="1"/>
      <dgm:spPr/>
      <dgm:t>
        <a:bodyPr/>
        <a:lstStyle/>
        <a:p>
          <a:r>
            <a:rPr lang="en-US" sz="2700" dirty="0" smtClean="0"/>
            <a:t>Early Action</a:t>
          </a:r>
          <a:endParaRPr lang="en-US" sz="2700" dirty="0"/>
        </a:p>
      </dgm:t>
    </dgm:pt>
    <dgm:pt modelId="{039594CD-81B5-4D34-A00C-5B1C93F36D84}" type="parTrans" cxnId="{C1A384C5-367E-4420-BA76-BF4ED109B70B}">
      <dgm:prSet/>
      <dgm:spPr/>
      <dgm:t>
        <a:bodyPr/>
        <a:lstStyle/>
        <a:p>
          <a:endParaRPr lang="en-US"/>
        </a:p>
      </dgm:t>
    </dgm:pt>
    <dgm:pt modelId="{607BFC05-CD3C-4D68-8C42-2000C11A249D}" type="sibTrans" cxnId="{C1A384C5-367E-4420-BA76-BF4ED109B70B}">
      <dgm:prSet/>
      <dgm:spPr/>
      <dgm:t>
        <a:bodyPr/>
        <a:lstStyle/>
        <a:p>
          <a:endParaRPr lang="en-US"/>
        </a:p>
      </dgm:t>
    </dgm:pt>
    <dgm:pt modelId="{B39A4765-9F59-4E35-9CF3-497791EAEA1F}">
      <dgm:prSet custT="1"/>
      <dgm:spPr/>
      <dgm:t>
        <a:bodyPr/>
        <a:lstStyle/>
        <a:p>
          <a:r>
            <a:rPr lang="en-US" sz="2700" dirty="0" smtClean="0"/>
            <a:t>Priority</a:t>
          </a:r>
        </a:p>
      </dgm:t>
    </dgm:pt>
    <dgm:pt modelId="{373DE47C-0B71-4BFE-9FED-84183A4F9530}" type="parTrans" cxnId="{63766D80-160F-4A1D-A0D1-97EB9ACFED6B}">
      <dgm:prSet/>
      <dgm:spPr/>
      <dgm:t>
        <a:bodyPr/>
        <a:lstStyle/>
        <a:p>
          <a:endParaRPr lang="en-US"/>
        </a:p>
      </dgm:t>
    </dgm:pt>
    <dgm:pt modelId="{9823CB0E-9C09-4B7D-9F86-E14BFAB7EC0D}" type="sibTrans" cxnId="{63766D80-160F-4A1D-A0D1-97EB9ACFED6B}">
      <dgm:prSet/>
      <dgm:spPr/>
      <dgm:t>
        <a:bodyPr/>
        <a:lstStyle/>
        <a:p>
          <a:endParaRPr lang="en-US"/>
        </a:p>
      </dgm:t>
    </dgm:pt>
    <dgm:pt modelId="{97AA3049-2952-4AD3-9C53-AF21770792C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Non-binding, but still provides benefits of applying early</a:t>
          </a:r>
        </a:p>
      </dgm:t>
    </dgm:pt>
    <dgm:pt modelId="{4AEFDAEB-FC7E-4153-A878-459F39C295B5}" type="parTrans" cxnId="{9C083E04-F321-475F-ACC2-76E226F62BEE}">
      <dgm:prSet/>
      <dgm:spPr/>
      <dgm:t>
        <a:bodyPr/>
        <a:lstStyle/>
        <a:p>
          <a:endParaRPr lang="en-US"/>
        </a:p>
      </dgm:t>
    </dgm:pt>
    <dgm:pt modelId="{1361624D-630D-44D6-BEED-FCF360ADFF4C}" type="sibTrans" cxnId="{9C083E04-F321-475F-ACC2-76E226F62BEE}">
      <dgm:prSet/>
      <dgm:spPr/>
      <dgm:t>
        <a:bodyPr/>
        <a:lstStyle/>
        <a:p>
          <a:endParaRPr lang="en-US"/>
        </a:p>
      </dgm:t>
    </dgm:pt>
    <dgm:pt modelId="{CF310FEA-7ED0-4674-89D5-28E16F1D44D9}">
      <dgm:prSet/>
      <dgm:spPr/>
      <dgm:t>
        <a:bodyPr/>
        <a:lstStyle/>
        <a:p>
          <a:r>
            <a:rPr lang="en-US" dirty="0" smtClean="0"/>
            <a:t>Regular Decision</a:t>
          </a:r>
        </a:p>
      </dgm:t>
    </dgm:pt>
    <dgm:pt modelId="{0DCB93D8-9B3F-4B66-8B5E-98CDDCC7888F}" type="parTrans" cxnId="{E4337D09-7E44-4C52-A416-D1A1723D2066}">
      <dgm:prSet/>
      <dgm:spPr/>
      <dgm:t>
        <a:bodyPr/>
        <a:lstStyle/>
        <a:p>
          <a:endParaRPr lang="en-US"/>
        </a:p>
      </dgm:t>
    </dgm:pt>
    <dgm:pt modelId="{BAB6C195-FBA7-4102-AD95-AFFE2A1091E0}" type="sibTrans" cxnId="{E4337D09-7E44-4C52-A416-D1A1723D2066}">
      <dgm:prSet/>
      <dgm:spPr/>
      <dgm:t>
        <a:bodyPr/>
        <a:lstStyle/>
        <a:p>
          <a:endParaRPr lang="en-US"/>
        </a:p>
      </dgm:t>
    </dgm:pt>
    <dgm:pt modelId="{6F4F06C0-5306-4E93-8437-2ACF4942462A}">
      <dgm:prSet/>
      <dgm:spPr/>
      <dgm:t>
        <a:bodyPr/>
        <a:lstStyle/>
        <a:p>
          <a:r>
            <a:rPr lang="en-US" dirty="0" smtClean="0"/>
            <a:t>Rolling</a:t>
          </a:r>
        </a:p>
      </dgm:t>
    </dgm:pt>
    <dgm:pt modelId="{03DE9461-8AEF-4275-8DBD-AAEB902151A8}" type="parTrans" cxnId="{AF17A75F-8070-4343-8836-9E6E674318EB}">
      <dgm:prSet/>
      <dgm:spPr/>
      <dgm:t>
        <a:bodyPr/>
        <a:lstStyle/>
        <a:p>
          <a:endParaRPr lang="en-US"/>
        </a:p>
      </dgm:t>
    </dgm:pt>
    <dgm:pt modelId="{A6433BE9-4815-4D3C-A2DB-4833859718BD}" type="sibTrans" cxnId="{AF17A75F-8070-4343-8836-9E6E674318EB}">
      <dgm:prSet/>
      <dgm:spPr/>
      <dgm:t>
        <a:bodyPr/>
        <a:lstStyle/>
        <a:p>
          <a:endParaRPr lang="en-US"/>
        </a:p>
      </dgm:t>
    </dgm:pt>
    <dgm:pt modelId="{A3F203D3-DAE5-4EE6-82C9-708FA2DEF8D8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Non-binding, but still provides benefits of applying early</a:t>
          </a:r>
          <a:endParaRPr lang="en-US" sz="1800" dirty="0"/>
        </a:p>
      </dgm:t>
    </dgm:pt>
    <dgm:pt modelId="{4C794EE8-7E99-46DB-BE34-3DB1DEE7AC4B}" type="sibTrans" cxnId="{F12DBA70-088E-4A97-A442-522A13E9694B}">
      <dgm:prSet/>
      <dgm:spPr/>
      <dgm:t>
        <a:bodyPr/>
        <a:lstStyle/>
        <a:p>
          <a:endParaRPr lang="en-US"/>
        </a:p>
      </dgm:t>
    </dgm:pt>
    <dgm:pt modelId="{0645A4B9-32E0-4A14-A836-BA595534D0BF}" type="parTrans" cxnId="{F12DBA70-088E-4A97-A442-522A13E9694B}">
      <dgm:prSet/>
      <dgm:spPr/>
      <dgm:t>
        <a:bodyPr/>
        <a:lstStyle/>
        <a:p>
          <a:endParaRPr lang="en-US"/>
        </a:p>
      </dgm:t>
    </dgm:pt>
    <dgm:pt modelId="{BAD7D4FA-66B6-444D-B8A7-17E9384F5226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="1" dirty="0" smtClean="0">
              <a:latin typeface="+mn-lt"/>
            </a:rPr>
            <a:t>UMD uses a priority deadline (November 1</a:t>
          </a:r>
          <a:r>
            <a:rPr lang="en-US" sz="1600" b="1" baseline="30000" dirty="0" smtClean="0">
              <a:latin typeface="+mn-lt"/>
            </a:rPr>
            <a:t>st</a:t>
          </a:r>
          <a:r>
            <a:rPr lang="en-US" sz="1600" b="1" dirty="0" smtClean="0">
              <a:latin typeface="+mn-lt"/>
            </a:rPr>
            <a:t>)!</a:t>
          </a:r>
        </a:p>
      </dgm:t>
    </dgm:pt>
    <dgm:pt modelId="{DA892B20-609A-45F6-B933-6AD6CFD6EC50}" type="parTrans" cxnId="{0001A49D-E779-4E40-9FDF-C601A45BCDAD}">
      <dgm:prSet/>
      <dgm:spPr/>
      <dgm:t>
        <a:bodyPr/>
        <a:lstStyle/>
        <a:p>
          <a:endParaRPr lang="en-US"/>
        </a:p>
      </dgm:t>
    </dgm:pt>
    <dgm:pt modelId="{B1FB482B-38BB-4948-A6C9-5D2BCD1E3A2C}" type="sibTrans" cxnId="{0001A49D-E779-4E40-9FDF-C601A45BCDAD}">
      <dgm:prSet/>
      <dgm:spPr/>
      <dgm:t>
        <a:bodyPr/>
        <a:lstStyle/>
        <a:p>
          <a:endParaRPr lang="en-US"/>
        </a:p>
      </dgm:t>
    </dgm:pt>
    <dgm:pt modelId="{4431AB19-043A-4268-B1F1-50CD4BE8563E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Final deadline. No special benefits or extra consideration. </a:t>
          </a:r>
          <a:endParaRPr lang="en-US" sz="1600" dirty="0" smtClean="0"/>
        </a:p>
      </dgm:t>
    </dgm:pt>
    <dgm:pt modelId="{0F9D891F-AAB7-435A-ADC8-D90C7D4E0BCA}" type="parTrans" cxnId="{1F3C11A6-C70A-4D03-9C4E-E43F08204C36}">
      <dgm:prSet/>
      <dgm:spPr/>
      <dgm:t>
        <a:bodyPr/>
        <a:lstStyle/>
        <a:p>
          <a:endParaRPr lang="en-US"/>
        </a:p>
      </dgm:t>
    </dgm:pt>
    <dgm:pt modelId="{CD063480-34BA-476F-B89F-33ACA20DEFD6}" type="sibTrans" cxnId="{1F3C11A6-C70A-4D03-9C4E-E43F08204C36}">
      <dgm:prSet/>
      <dgm:spPr/>
      <dgm:t>
        <a:bodyPr/>
        <a:lstStyle/>
        <a:p>
          <a:endParaRPr lang="en-US"/>
        </a:p>
      </dgm:t>
    </dgm:pt>
    <dgm:pt modelId="{3029DEC1-64BD-4CF9-9297-C49D60637B5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No fixed deadline, notifications come depending on school policies. </a:t>
          </a:r>
        </a:p>
      </dgm:t>
    </dgm:pt>
    <dgm:pt modelId="{30A1DC45-2EC0-48AE-BD0B-0BC54E133AD9}" type="parTrans" cxnId="{69FED03C-DDDD-41E1-8EE4-591752B9B85E}">
      <dgm:prSet/>
      <dgm:spPr/>
      <dgm:t>
        <a:bodyPr/>
        <a:lstStyle/>
        <a:p>
          <a:endParaRPr lang="en-US"/>
        </a:p>
      </dgm:t>
    </dgm:pt>
    <dgm:pt modelId="{E79E6903-16CE-43A3-82EA-EF537654F16E}" type="sibTrans" cxnId="{69FED03C-DDDD-41E1-8EE4-591752B9B85E}">
      <dgm:prSet/>
      <dgm:spPr/>
      <dgm:t>
        <a:bodyPr/>
        <a:lstStyle/>
        <a:p>
          <a:endParaRPr lang="en-US"/>
        </a:p>
      </dgm:t>
    </dgm:pt>
    <dgm:pt modelId="{B20CC5E1-DA54-4B0E-A334-E7B142EDFBBF}" type="pres">
      <dgm:prSet presAssocID="{528988A2-C094-4DEB-AED2-C05D49DC84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2D99C-553E-49C4-B42E-D2B42FCE9ABD}" type="pres">
      <dgm:prSet presAssocID="{84D4354A-C9A3-413F-B0C2-AC7ED0BEC16D}" presName="linNode" presStyleCnt="0"/>
      <dgm:spPr/>
    </dgm:pt>
    <dgm:pt modelId="{C72B3BFF-32B8-49A6-8B0C-FB3EB75EAD32}" type="pres">
      <dgm:prSet presAssocID="{84D4354A-C9A3-413F-B0C2-AC7ED0BEC16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E0ED5-3B41-45BB-A696-FBC9D33BCE97}" type="pres">
      <dgm:prSet presAssocID="{84D4354A-C9A3-413F-B0C2-AC7ED0BEC16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D9172-973F-4DDC-97C9-96B2178F26DD}" type="pres">
      <dgm:prSet presAssocID="{AC531B60-2D46-4A09-89A6-B7F9F23ADDBB}" presName="sp" presStyleCnt="0"/>
      <dgm:spPr/>
    </dgm:pt>
    <dgm:pt modelId="{64B9E710-B467-4E2E-A747-F8D60591BC26}" type="pres">
      <dgm:prSet presAssocID="{ADA58392-8130-4F07-9B68-9352BDA8FD96}" presName="linNode" presStyleCnt="0"/>
      <dgm:spPr/>
    </dgm:pt>
    <dgm:pt modelId="{BD3EC76E-6544-4819-A58F-B15507160617}" type="pres">
      <dgm:prSet presAssocID="{ADA58392-8130-4F07-9B68-9352BDA8FD9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132CB-274B-4278-B111-4010E356EBCC}" type="pres">
      <dgm:prSet presAssocID="{ADA58392-8130-4F07-9B68-9352BDA8FD96}" presName="descendantText" presStyleLbl="alignAccFollowNode1" presStyleIdx="1" presStyleCnt="5" custLinFactNeighborX="-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EACE-2915-4B2A-8100-7D286F3CFC5B}" type="pres">
      <dgm:prSet presAssocID="{607BFC05-CD3C-4D68-8C42-2000C11A249D}" presName="sp" presStyleCnt="0"/>
      <dgm:spPr/>
    </dgm:pt>
    <dgm:pt modelId="{9A799E4A-17DE-411B-82EB-664EEF0609D5}" type="pres">
      <dgm:prSet presAssocID="{B39A4765-9F59-4E35-9CF3-497791EAEA1F}" presName="linNode" presStyleCnt="0"/>
      <dgm:spPr/>
    </dgm:pt>
    <dgm:pt modelId="{83EA2147-2EB1-4D54-87BD-60D3976455D2}" type="pres">
      <dgm:prSet presAssocID="{B39A4765-9F59-4E35-9CF3-497791EAEA1F}" presName="parentText" presStyleLbl="node1" presStyleIdx="2" presStyleCnt="5" custLinFactNeighborY="-1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2479C-ADF3-4D7C-A9B7-BF5818E1A1C7}" type="pres">
      <dgm:prSet presAssocID="{B39A4765-9F59-4E35-9CF3-497791EAEA1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6405F-397F-4FF8-A68D-20AC644048A7}" type="pres">
      <dgm:prSet presAssocID="{9823CB0E-9C09-4B7D-9F86-E14BFAB7EC0D}" presName="sp" presStyleCnt="0"/>
      <dgm:spPr/>
    </dgm:pt>
    <dgm:pt modelId="{7DCE3690-D8FD-4B61-94E6-F4E844C09D64}" type="pres">
      <dgm:prSet presAssocID="{CF310FEA-7ED0-4674-89D5-28E16F1D44D9}" presName="linNode" presStyleCnt="0"/>
      <dgm:spPr/>
    </dgm:pt>
    <dgm:pt modelId="{1E8FD8A3-5C0F-4807-BE4D-F74F17181E18}" type="pres">
      <dgm:prSet presAssocID="{CF310FEA-7ED0-4674-89D5-28E16F1D44D9}" presName="parentText" presStyleLbl="node1" presStyleIdx="3" presStyleCnt="5" custLinFactNeighborY="-1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59ADA-89CA-4746-8026-962797B55824}" type="pres">
      <dgm:prSet presAssocID="{CF310FEA-7ED0-4674-89D5-28E16F1D44D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E5C1-DD5B-405E-973D-33B9B5AD763C}" type="pres">
      <dgm:prSet presAssocID="{BAB6C195-FBA7-4102-AD95-AFFE2A1091E0}" presName="sp" presStyleCnt="0"/>
      <dgm:spPr/>
    </dgm:pt>
    <dgm:pt modelId="{163D5AFE-22E3-4263-A4FB-9EFD9A422C5D}" type="pres">
      <dgm:prSet presAssocID="{6F4F06C0-5306-4E93-8437-2ACF4942462A}" presName="linNode" presStyleCnt="0"/>
      <dgm:spPr/>
    </dgm:pt>
    <dgm:pt modelId="{6E7238F7-706B-45EC-97E8-155B20E11098}" type="pres">
      <dgm:prSet presAssocID="{6F4F06C0-5306-4E93-8437-2ACF4942462A}" presName="parentText" presStyleLbl="node1" presStyleIdx="4" presStyleCnt="5" custScaleY="68660" custLinFactNeighborY="-1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B9A33-88AF-4F63-922F-E33FAE600F69}" type="pres">
      <dgm:prSet presAssocID="{6F4F06C0-5306-4E93-8437-2ACF4942462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17A75F-8070-4343-8836-9E6E674318EB}" srcId="{528988A2-C094-4DEB-AED2-C05D49DC848A}" destId="{6F4F06C0-5306-4E93-8437-2ACF4942462A}" srcOrd="4" destOrd="0" parTransId="{03DE9461-8AEF-4275-8DBD-AAEB902151A8}" sibTransId="{A6433BE9-4815-4D3C-A2DB-4833859718BD}"/>
    <dgm:cxn modelId="{47BE70CF-5231-4EF4-B1A8-5E6189A19687}" type="presOf" srcId="{528988A2-C094-4DEB-AED2-C05D49DC848A}" destId="{B20CC5E1-DA54-4B0E-A334-E7B142EDFBBF}" srcOrd="0" destOrd="0" presId="urn:microsoft.com/office/officeart/2005/8/layout/vList5"/>
    <dgm:cxn modelId="{0001A49D-E779-4E40-9FDF-C601A45BCDAD}" srcId="{B39A4765-9F59-4E35-9CF3-497791EAEA1F}" destId="{BAD7D4FA-66B6-444D-B8A7-17E9384F5226}" srcOrd="1" destOrd="0" parTransId="{DA892B20-609A-45F6-B933-6AD6CFD6EC50}" sibTransId="{B1FB482B-38BB-4948-A6C9-5D2BCD1E3A2C}"/>
    <dgm:cxn modelId="{D09BCF58-9084-44BE-9215-C8470F475380}" srcId="{84D4354A-C9A3-413F-B0C2-AC7ED0BEC16D}" destId="{8A63F79F-5235-4FB3-AB89-78C6763AEADC}" srcOrd="0" destOrd="0" parTransId="{A450CEDF-D62B-413A-B3C3-B42B27CA2057}" sibTransId="{F1462861-657C-49D8-919D-8B54AF1E7C60}"/>
    <dgm:cxn modelId="{D22FA039-2169-4D11-8B3A-4EF5159179E9}" type="presOf" srcId="{97AA3049-2952-4AD3-9C53-AF21770792C3}" destId="{0632479C-ADF3-4D7C-A9B7-BF5818E1A1C7}" srcOrd="0" destOrd="0" presId="urn:microsoft.com/office/officeart/2005/8/layout/vList5"/>
    <dgm:cxn modelId="{05631F93-2AD7-4628-813C-997D76053854}" type="presOf" srcId="{BAD7D4FA-66B6-444D-B8A7-17E9384F5226}" destId="{0632479C-ADF3-4D7C-A9B7-BF5818E1A1C7}" srcOrd="0" destOrd="1" presId="urn:microsoft.com/office/officeart/2005/8/layout/vList5"/>
    <dgm:cxn modelId="{29E0B8F3-60A8-4B43-9A32-265D4915F774}" srcId="{528988A2-C094-4DEB-AED2-C05D49DC848A}" destId="{84D4354A-C9A3-413F-B0C2-AC7ED0BEC16D}" srcOrd="0" destOrd="0" parTransId="{9751ECD1-D297-453E-8A32-8DAD77E9ED4D}" sibTransId="{AC531B60-2D46-4A09-89A6-B7F9F23ADDBB}"/>
    <dgm:cxn modelId="{F12DBA70-088E-4A97-A442-522A13E9694B}" srcId="{ADA58392-8130-4F07-9B68-9352BDA8FD96}" destId="{A3F203D3-DAE5-4EE6-82C9-708FA2DEF8D8}" srcOrd="0" destOrd="0" parTransId="{0645A4B9-32E0-4A14-A836-BA595534D0BF}" sibTransId="{4C794EE8-7E99-46DB-BE34-3DB1DEE7AC4B}"/>
    <dgm:cxn modelId="{57D65544-BBF0-4193-9949-879AA1FD23E6}" type="presOf" srcId="{8A63F79F-5235-4FB3-AB89-78C6763AEADC}" destId="{4DAE0ED5-3B41-45BB-A696-FBC9D33BCE97}" srcOrd="0" destOrd="0" presId="urn:microsoft.com/office/officeart/2005/8/layout/vList5"/>
    <dgm:cxn modelId="{79AE689B-873D-4023-A915-31DF470002CB}" type="presOf" srcId="{4431AB19-043A-4268-B1F1-50CD4BE8563E}" destId="{C7E59ADA-89CA-4746-8026-962797B55824}" srcOrd="0" destOrd="0" presId="urn:microsoft.com/office/officeart/2005/8/layout/vList5"/>
    <dgm:cxn modelId="{63766D80-160F-4A1D-A0D1-97EB9ACFED6B}" srcId="{528988A2-C094-4DEB-AED2-C05D49DC848A}" destId="{B39A4765-9F59-4E35-9CF3-497791EAEA1F}" srcOrd="2" destOrd="0" parTransId="{373DE47C-0B71-4BFE-9FED-84183A4F9530}" sibTransId="{9823CB0E-9C09-4B7D-9F86-E14BFAB7EC0D}"/>
    <dgm:cxn modelId="{395332CB-DB6E-4740-99D8-B115270E1553}" type="presOf" srcId="{6F4F06C0-5306-4E93-8437-2ACF4942462A}" destId="{6E7238F7-706B-45EC-97E8-155B20E11098}" srcOrd="0" destOrd="0" presId="urn:microsoft.com/office/officeart/2005/8/layout/vList5"/>
    <dgm:cxn modelId="{6B22489D-B7BC-4735-84E3-E0018E74AD2A}" type="presOf" srcId="{B39A4765-9F59-4E35-9CF3-497791EAEA1F}" destId="{83EA2147-2EB1-4D54-87BD-60D3976455D2}" srcOrd="0" destOrd="0" presId="urn:microsoft.com/office/officeart/2005/8/layout/vList5"/>
    <dgm:cxn modelId="{E751B5EB-5413-41FF-811F-E9C744916AC4}" type="presOf" srcId="{84D4354A-C9A3-413F-B0C2-AC7ED0BEC16D}" destId="{C72B3BFF-32B8-49A6-8B0C-FB3EB75EAD32}" srcOrd="0" destOrd="0" presId="urn:microsoft.com/office/officeart/2005/8/layout/vList5"/>
    <dgm:cxn modelId="{C303B7E0-ED21-4545-9A7C-CF7ED616060D}" type="presOf" srcId="{3029DEC1-64BD-4CF9-9297-C49D60637B5D}" destId="{3ACB9A33-88AF-4F63-922F-E33FAE600F69}" srcOrd="0" destOrd="0" presId="urn:microsoft.com/office/officeart/2005/8/layout/vList5"/>
    <dgm:cxn modelId="{C1A384C5-367E-4420-BA76-BF4ED109B70B}" srcId="{528988A2-C094-4DEB-AED2-C05D49DC848A}" destId="{ADA58392-8130-4F07-9B68-9352BDA8FD96}" srcOrd="1" destOrd="0" parTransId="{039594CD-81B5-4D34-A00C-5B1C93F36D84}" sibTransId="{607BFC05-CD3C-4D68-8C42-2000C11A249D}"/>
    <dgm:cxn modelId="{E4337D09-7E44-4C52-A416-D1A1723D2066}" srcId="{528988A2-C094-4DEB-AED2-C05D49DC848A}" destId="{CF310FEA-7ED0-4674-89D5-28E16F1D44D9}" srcOrd="3" destOrd="0" parTransId="{0DCB93D8-9B3F-4B66-8B5E-98CDDCC7888F}" sibTransId="{BAB6C195-FBA7-4102-AD95-AFFE2A1091E0}"/>
    <dgm:cxn modelId="{69FED03C-DDDD-41E1-8EE4-591752B9B85E}" srcId="{6F4F06C0-5306-4E93-8437-2ACF4942462A}" destId="{3029DEC1-64BD-4CF9-9297-C49D60637B5D}" srcOrd="0" destOrd="0" parTransId="{30A1DC45-2EC0-48AE-BD0B-0BC54E133AD9}" sibTransId="{E79E6903-16CE-43A3-82EA-EF537654F16E}"/>
    <dgm:cxn modelId="{2411807C-849D-453E-A46F-105B50128FD3}" type="presOf" srcId="{CF310FEA-7ED0-4674-89D5-28E16F1D44D9}" destId="{1E8FD8A3-5C0F-4807-BE4D-F74F17181E18}" srcOrd="0" destOrd="0" presId="urn:microsoft.com/office/officeart/2005/8/layout/vList5"/>
    <dgm:cxn modelId="{1F3C11A6-C70A-4D03-9C4E-E43F08204C36}" srcId="{CF310FEA-7ED0-4674-89D5-28E16F1D44D9}" destId="{4431AB19-043A-4268-B1F1-50CD4BE8563E}" srcOrd="0" destOrd="0" parTransId="{0F9D891F-AAB7-435A-ADC8-D90C7D4E0BCA}" sibTransId="{CD063480-34BA-476F-B89F-33ACA20DEFD6}"/>
    <dgm:cxn modelId="{F2C2FC70-F379-4F04-B6FB-865EE572AB41}" type="presOf" srcId="{A3F203D3-DAE5-4EE6-82C9-708FA2DEF8D8}" destId="{6C3132CB-274B-4278-B111-4010E356EBCC}" srcOrd="0" destOrd="0" presId="urn:microsoft.com/office/officeart/2005/8/layout/vList5"/>
    <dgm:cxn modelId="{9C083E04-F321-475F-ACC2-76E226F62BEE}" srcId="{B39A4765-9F59-4E35-9CF3-497791EAEA1F}" destId="{97AA3049-2952-4AD3-9C53-AF21770792C3}" srcOrd="0" destOrd="0" parTransId="{4AEFDAEB-FC7E-4153-A878-459F39C295B5}" sibTransId="{1361624D-630D-44D6-BEED-FCF360ADFF4C}"/>
    <dgm:cxn modelId="{03F5CE38-01E7-4FEE-A73A-68F9BF3D2C49}" type="presOf" srcId="{ADA58392-8130-4F07-9B68-9352BDA8FD96}" destId="{BD3EC76E-6544-4819-A58F-B15507160617}" srcOrd="0" destOrd="0" presId="urn:microsoft.com/office/officeart/2005/8/layout/vList5"/>
    <dgm:cxn modelId="{EAAF16E6-9D86-4644-9496-E997C5B623A7}" type="presParOf" srcId="{B20CC5E1-DA54-4B0E-A334-E7B142EDFBBF}" destId="{4052D99C-553E-49C4-B42E-D2B42FCE9ABD}" srcOrd="0" destOrd="0" presId="urn:microsoft.com/office/officeart/2005/8/layout/vList5"/>
    <dgm:cxn modelId="{69A93F32-6F81-49E1-BE1C-DE9BC7C21E56}" type="presParOf" srcId="{4052D99C-553E-49C4-B42E-D2B42FCE9ABD}" destId="{C72B3BFF-32B8-49A6-8B0C-FB3EB75EAD32}" srcOrd="0" destOrd="0" presId="urn:microsoft.com/office/officeart/2005/8/layout/vList5"/>
    <dgm:cxn modelId="{E8EC2464-1F94-46E5-8612-704A35E703F4}" type="presParOf" srcId="{4052D99C-553E-49C4-B42E-D2B42FCE9ABD}" destId="{4DAE0ED5-3B41-45BB-A696-FBC9D33BCE97}" srcOrd="1" destOrd="0" presId="urn:microsoft.com/office/officeart/2005/8/layout/vList5"/>
    <dgm:cxn modelId="{EFB68EDD-5764-48DC-B50E-F6C7E28699DA}" type="presParOf" srcId="{B20CC5E1-DA54-4B0E-A334-E7B142EDFBBF}" destId="{FF6D9172-973F-4DDC-97C9-96B2178F26DD}" srcOrd="1" destOrd="0" presId="urn:microsoft.com/office/officeart/2005/8/layout/vList5"/>
    <dgm:cxn modelId="{58326A5F-A9D0-4457-9401-D8B0C9B61497}" type="presParOf" srcId="{B20CC5E1-DA54-4B0E-A334-E7B142EDFBBF}" destId="{64B9E710-B467-4E2E-A747-F8D60591BC26}" srcOrd="2" destOrd="0" presId="urn:microsoft.com/office/officeart/2005/8/layout/vList5"/>
    <dgm:cxn modelId="{49C08F70-0FDD-452A-9148-89BE3AA5FF8B}" type="presParOf" srcId="{64B9E710-B467-4E2E-A747-F8D60591BC26}" destId="{BD3EC76E-6544-4819-A58F-B15507160617}" srcOrd="0" destOrd="0" presId="urn:microsoft.com/office/officeart/2005/8/layout/vList5"/>
    <dgm:cxn modelId="{D7A924B8-A917-4293-AF3F-9C2E6291FC24}" type="presParOf" srcId="{64B9E710-B467-4E2E-A747-F8D60591BC26}" destId="{6C3132CB-274B-4278-B111-4010E356EBCC}" srcOrd="1" destOrd="0" presId="urn:microsoft.com/office/officeart/2005/8/layout/vList5"/>
    <dgm:cxn modelId="{B4DC05D0-893B-40B8-B834-5B7E795BC585}" type="presParOf" srcId="{B20CC5E1-DA54-4B0E-A334-E7B142EDFBBF}" destId="{7B8CEACE-2915-4B2A-8100-7D286F3CFC5B}" srcOrd="3" destOrd="0" presId="urn:microsoft.com/office/officeart/2005/8/layout/vList5"/>
    <dgm:cxn modelId="{301508AA-DC61-4111-937A-FCA650DCFAF9}" type="presParOf" srcId="{B20CC5E1-DA54-4B0E-A334-E7B142EDFBBF}" destId="{9A799E4A-17DE-411B-82EB-664EEF0609D5}" srcOrd="4" destOrd="0" presId="urn:microsoft.com/office/officeart/2005/8/layout/vList5"/>
    <dgm:cxn modelId="{D043D438-3ADC-4F16-B18C-F954766312BB}" type="presParOf" srcId="{9A799E4A-17DE-411B-82EB-664EEF0609D5}" destId="{83EA2147-2EB1-4D54-87BD-60D3976455D2}" srcOrd="0" destOrd="0" presId="urn:microsoft.com/office/officeart/2005/8/layout/vList5"/>
    <dgm:cxn modelId="{54B601BF-46EC-4203-BED3-3918AEF84BD2}" type="presParOf" srcId="{9A799E4A-17DE-411B-82EB-664EEF0609D5}" destId="{0632479C-ADF3-4D7C-A9B7-BF5818E1A1C7}" srcOrd="1" destOrd="0" presId="urn:microsoft.com/office/officeart/2005/8/layout/vList5"/>
    <dgm:cxn modelId="{3F8D58ED-81F6-4C79-A1A7-4A2C0E6E68BB}" type="presParOf" srcId="{B20CC5E1-DA54-4B0E-A334-E7B142EDFBBF}" destId="{A336405F-397F-4FF8-A68D-20AC644048A7}" srcOrd="5" destOrd="0" presId="urn:microsoft.com/office/officeart/2005/8/layout/vList5"/>
    <dgm:cxn modelId="{F42F61B9-167B-45A7-BB46-C89873F9B3AD}" type="presParOf" srcId="{B20CC5E1-DA54-4B0E-A334-E7B142EDFBBF}" destId="{7DCE3690-D8FD-4B61-94E6-F4E844C09D64}" srcOrd="6" destOrd="0" presId="urn:microsoft.com/office/officeart/2005/8/layout/vList5"/>
    <dgm:cxn modelId="{418FA45B-7FA6-4612-9715-697F7918F439}" type="presParOf" srcId="{7DCE3690-D8FD-4B61-94E6-F4E844C09D64}" destId="{1E8FD8A3-5C0F-4807-BE4D-F74F17181E18}" srcOrd="0" destOrd="0" presId="urn:microsoft.com/office/officeart/2005/8/layout/vList5"/>
    <dgm:cxn modelId="{797074FA-2064-4BB4-BE10-44E4074D521A}" type="presParOf" srcId="{7DCE3690-D8FD-4B61-94E6-F4E844C09D64}" destId="{C7E59ADA-89CA-4746-8026-962797B55824}" srcOrd="1" destOrd="0" presId="urn:microsoft.com/office/officeart/2005/8/layout/vList5"/>
    <dgm:cxn modelId="{A4F0E0C6-7ED6-467F-B7E7-BE359CD25F60}" type="presParOf" srcId="{B20CC5E1-DA54-4B0E-A334-E7B142EDFBBF}" destId="{60B1E5C1-DD5B-405E-973D-33B9B5AD763C}" srcOrd="7" destOrd="0" presId="urn:microsoft.com/office/officeart/2005/8/layout/vList5"/>
    <dgm:cxn modelId="{400BB650-DB36-4917-93F5-A6482668AE7F}" type="presParOf" srcId="{B20CC5E1-DA54-4B0E-A334-E7B142EDFBBF}" destId="{163D5AFE-22E3-4263-A4FB-9EFD9A422C5D}" srcOrd="8" destOrd="0" presId="urn:microsoft.com/office/officeart/2005/8/layout/vList5"/>
    <dgm:cxn modelId="{25244F78-9729-4575-A96F-CB4E9CB3E2B5}" type="presParOf" srcId="{163D5AFE-22E3-4263-A4FB-9EFD9A422C5D}" destId="{6E7238F7-706B-45EC-97E8-155B20E11098}" srcOrd="0" destOrd="0" presId="urn:microsoft.com/office/officeart/2005/8/layout/vList5"/>
    <dgm:cxn modelId="{A1F3F834-686F-41B4-A95D-23A80472230B}" type="presParOf" srcId="{163D5AFE-22E3-4263-A4FB-9EFD9A422C5D}" destId="{3ACB9A33-88AF-4F63-922F-E33FAE600F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74324-AFFC-4D09-8661-03595B5D800E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C7BC1-D1A3-43DD-8F78-001F52D35EAA}">
      <dgm:prSet phldrT="[Text]"/>
      <dgm:spPr/>
      <dgm:t>
        <a:bodyPr/>
        <a:lstStyle/>
        <a:p>
          <a:r>
            <a:rPr lang="en-US" dirty="0" smtClean="0"/>
            <a:t>Individual Institution Applications</a:t>
          </a:r>
          <a:endParaRPr lang="en-US" dirty="0"/>
        </a:p>
      </dgm:t>
    </dgm:pt>
    <dgm:pt modelId="{2DB8058A-DE38-4CDA-8B23-3B9EF78FFDE9}" type="sibTrans" cxnId="{6C6CC2D5-F507-44DC-B2B6-C3B3FF03BFDB}">
      <dgm:prSet/>
      <dgm:spPr/>
      <dgm:t>
        <a:bodyPr/>
        <a:lstStyle/>
        <a:p>
          <a:endParaRPr lang="en-US"/>
        </a:p>
      </dgm:t>
    </dgm:pt>
    <dgm:pt modelId="{3BEA2E94-58D6-43B5-8808-F77C372D44B0}" type="parTrans" cxnId="{6C6CC2D5-F507-44DC-B2B6-C3B3FF03BFDB}">
      <dgm:prSet/>
      <dgm:spPr/>
      <dgm:t>
        <a:bodyPr/>
        <a:lstStyle/>
        <a:p>
          <a:endParaRPr lang="en-US"/>
        </a:p>
      </dgm:t>
    </dgm:pt>
    <dgm:pt modelId="{8ED9DDA0-525A-4586-848B-628AD9FE2DBB}">
      <dgm:prSet phldrT="[Text]"/>
      <dgm:spPr/>
      <dgm:t>
        <a:bodyPr/>
        <a:lstStyle/>
        <a:p>
          <a:r>
            <a:rPr lang="en-US" dirty="0" smtClean="0"/>
            <a:t>The Common Application</a:t>
          </a:r>
          <a:endParaRPr lang="en-US" dirty="0"/>
        </a:p>
      </dgm:t>
    </dgm:pt>
    <dgm:pt modelId="{9B5B5F1B-E058-4ECB-A6DA-55E2079E5E3B}" type="sibTrans" cxnId="{B7822694-A838-4C8A-8F4E-188956567C1C}">
      <dgm:prSet/>
      <dgm:spPr/>
      <dgm:t>
        <a:bodyPr/>
        <a:lstStyle/>
        <a:p>
          <a:endParaRPr lang="en-US"/>
        </a:p>
      </dgm:t>
    </dgm:pt>
    <dgm:pt modelId="{511EC2BF-5FD2-4904-A2AC-04B3E374EEE1}" type="parTrans" cxnId="{B7822694-A838-4C8A-8F4E-188956567C1C}">
      <dgm:prSet/>
      <dgm:spPr/>
      <dgm:t>
        <a:bodyPr/>
        <a:lstStyle/>
        <a:p>
          <a:endParaRPr lang="en-US"/>
        </a:p>
      </dgm:t>
    </dgm:pt>
    <dgm:pt modelId="{DB66824A-2E6B-45C8-942B-CF449C4713F3}" type="pres">
      <dgm:prSet presAssocID="{E0D74324-AFFC-4D09-8661-03595B5D80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F4F55-E781-4534-BFE9-919DE4B1B299}" type="pres">
      <dgm:prSet presAssocID="{8ED9DDA0-525A-4586-848B-628AD9FE2DBB}" presName="linNode" presStyleCnt="0"/>
      <dgm:spPr/>
    </dgm:pt>
    <dgm:pt modelId="{10D59244-1C42-4143-983E-A81F99DED2A4}" type="pres">
      <dgm:prSet presAssocID="{8ED9DDA0-525A-4586-848B-628AD9FE2DBB}" presName="parentText" presStyleLbl="node1" presStyleIdx="0" presStyleCnt="2" custScaleX="114180" custLinFactNeighborX="-80811" custLinFactNeighborY="971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14AF2-8EB4-4CA4-A1CC-5F362657B2E6}" type="pres">
      <dgm:prSet presAssocID="{9B5B5F1B-E058-4ECB-A6DA-55E2079E5E3B}" presName="sp" presStyleCnt="0"/>
      <dgm:spPr/>
    </dgm:pt>
    <dgm:pt modelId="{14602908-AFF9-4174-9099-E3C76C89AB90}" type="pres">
      <dgm:prSet presAssocID="{17CC7BC1-D1A3-43DD-8F78-001F52D35EAA}" presName="linNode" presStyleCnt="0"/>
      <dgm:spPr/>
    </dgm:pt>
    <dgm:pt modelId="{4330DA22-D703-4411-A145-685BB7419548}" type="pres">
      <dgm:prSet presAssocID="{17CC7BC1-D1A3-43DD-8F78-001F52D35EAA}" presName="parentText" presStyleLbl="node1" presStyleIdx="1" presStyleCnt="2" custScaleX="116156" custLinFactNeighborX="82932" custLinFactNeighborY="-73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E4E61-28ED-4257-B032-5988514F4A87}" type="presOf" srcId="{8ED9DDA0-525A-4586-848B-628AD9FE2DBB}" destId="{10D59244-1C42-4143-983E-A81F99DED2A4}" srcOrd="0" destOrd="0" presId="urn:microsoft.com/office/officeart/2005/8/layout/vList5"/>
    <dgm:cxn modelId="{6C6CC2D5-F507-44DC-B2B6-C3B3FF03BFDB}" srcId="{E0D74324-AFFC-4D09-8661-03595B5D800E}" destId="{17CC7BC1-D1A3-43DD-8F78-001F52D35EAA}" srcOrd="1" destOrd="0" parTransId="{3BEA2E94-58D6-43B5-8808-F77C372D44B0}" sibTransId="{2DB8058A-DE38-4CDA-8B23-3B9EF78FFDE9}"/>
    <dgm:cxn modelId="{50EF9AAB-2701-4610-B950-248839D2ED81}" type="presOf" srcId="{17CC7BC1-D1A3-43DD-8F78-001F52D35EAA}" destId="{4330DA22-D703-4411-A145-685BB7419548}" srcOrd="0" destOrd="0" presId="urn:microsoft.com/office/officeart/2005/8/layout/vList5"/>
    <dgm:cxn modelId="{0F68B224-C8E9-44A9-A59C-7E64DD31AB5B}" type="presOf" srcId="{E0D74324-AFFC-4D09-8661-03595B5D800E}" destId="{DB66824A-2E6B-45C8-942B-CF449C4713F3}" srcOrd="0" destOrd="0" presId="urn:microsoft.com/office/officeart/2005/8/layout/vList5"/>
    <dgm:cxn modelId="{B7822694-A838-4C8A-8F4E-188956567C1C}" srcId="{E0D74324-AFFC-4D09-8661-03595B5D800E}" destId="{8ED9DDA0-525A-4586-848B-628AD9FE2DBB}" srcOrd="0" destOrd="0" parTransId="{511EC2BF-5FD2-4904-A2AC-04B3E374EEE1}" sibTransId="{9B5B5F1B-E058-4ECB-A6DA-55E2079E5E3B}"/>
    <dgm:cxn modelId="{AAF00C20-49E3-4E91-8702-590AD265218D}" type="presParOf" srcId="{DB66824A-2E6B-45C8-942B-CF449C4713F3}" destId="{100F4F55-E781-4534-BFE9-919DE4B1B299}" srcOrd="0" destOrd="0" presId="urn:microsoft.com/office/officeart/2005/8/layout/vList5"/>
    <dgm:cxn modelId="{DF9F643A-8690-4148-A145-D2CF64B4A378}" type="presParOf" srcId="{100F4F55-E781-4534-BFE9-919DE4B1B299}" destId="{10D59244-1C42-4143-983E-A81F99DED2A4}" srcOrd="0" destOrd="0" presId="urn:microsoft.com/office/officeart/2005/8/layout/vList5"/>
    <dgm:cxn modelId="{BD9131DB-31B1-4042-9AF7-C59C7FDE7A60}" type="presParOf" srcId="{DB66824A-2E6B-45C8-942B-CF449C4713F3}" destId="{4FD14AF2-8EB4-4CA4-A1CC-5F362657B2E6}" srcOrd="1" destOrd="0" presId="urn:microsoft.com/office/officeart/2005/8/layout/vList5"/>
    <dgm:cxn modelId="{A4710F69-81FE-4FFA-8A24-ECC672D15824}" type="presParOf" srcId="{DB66824A-2E6B-45C8-942B-CF449C4713F3}" destId="{14602908-AFF9-4174-9099-E3C76C89AB90}" srcOrd="2" destOrd="0" presId="urn:microsoft.com/office/officeart/2005/8/layout/vList5"/>
    <dgm:cxn modelId="{4EAF5688-A0A6-4058-BDCE-D852F67B2DAC}" type="presParOf" srcId="{14602908-AFF9-4174-9099-E3C76C89AB90}" destId="{4330DA22-D703-4411-A145-685BB74195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9DA07E-14F1-4CDC-8224-FB91463D5991}" type="doc">
      <dgm:prSet loTypeId="urn:microsoft.com/office/officeart/2005/8/layout/process5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ABB1D71-209D-4314-8496-19CFEBEED83C}">
      <dgm:prSet phldrT="[Text]" custT="1"/>
      <dgm:spPr/>
      <dgm:t>
        <a:bodyPr anchor="ctr"/>
        <a:lstStyle/>
        <a:p>
          <a:pPr algn="ctr"/>
          <a:r>
            <a:rPr lang="en-US" sz="2400" b="0" dirty="0" smtClean="0">
              <a:latin typeface="+mn-lt"/>
            </a:rPr>
            <a:t>Relax! </a:t>
          </a:r>
          <a:endParaRPr lang="en-US" sz="2400" b="0" dirty="0">
            <a:latin typeface="+mn-lt"/>
          </a:endParaRPr>
        </a:p>
      </dgm:t>
    </dgm:pt>
    <dgm:pt modelId="{301A9C90-B7F5-4311-800E-C95B9AB4CEA8}" type="parTrans" cxnId="{7BE59352-7606-4696-B6A4-C61F98871CFB}">
      <dgm:prSet/>
      <dgm:spPr/>
      <dgm:t>
        <a:bodyPr/>
        <a:lstStyle/>
        <a:p>
          <a:endParaRPr lang="en-US"/>
        </a:p>
      </dgm:t>
    </dgm:pt>
    <dgm:pt modelId="{96676324-31DB-44AE-AAB6-DD2EADE03292}" type="sibTrans" cxnId="{7BE59352-7606-4696-B6A4-C61F98871CFB}">
      <dgm:prSet/>
      <dgm:spPr/>
      <dgm:t>
        <a:bodyPr anchor="ctr"/>
        <a:lstStyle/>
        <a:p>
          <a:pPr algn="l"/>
          <a:endParaRPr lang="en-US" dirty="0"/>
        </a:p>
      </dgm:t>
    </dgm:pt>
    <dgm:pt modelId="{B0980EFE-713E-4F5B-9394-26A0303B8E94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 anchor="ctr"/>
        <a:lstStyle/>
        <a:p>
          <a:pPr algn="ctr"/>
          <a:r>
            <a:rPr lang="en-US" dirty="0" smtClean="0">
              <a:latin typeface="+mn-lt"/>
            </a:rPr>
            <a:t>Send any important updates to the schools where you applied (ex. mid-year grades, new awards or achievements)</a:t>
          </a:r>
          <a:endParaRPr lang="en-US" dirty="0">
            <a:latin typeface="+mn-lt"/>
          </a:endParaRPr>
        </a:p>
      </dgm:t>
    </dgm:pt>
    <dgm:pt modelId="{C1E4524F-C86E-4221-AEC4-901AFD2534DE}" type="parTrans" cxnId="{666BB947-C77A-4309-AE06-DABD97D9090F}">
      <dgm:prSet/>
      <dgm:spPr/>
      <dgm:t>
        <a:bodyPr/>
        <a:lstStyle/>
        <a:p>
          <a:endParaRPr lang="en-US"/>
        </a:p>
      </dgm:t>
    </dgm:pt>
    <dgm:pt modelId="{CAB3DCE4-3214-4564-B29F-0596C82FF9E2}" type="sibTrans" cxnId="{666BB947-C77A-4309-AE06-DABD97D9090F}">
      <dgm:prSet/>
      <dgm:spPr/>
      <dgm:t>
        <a:bodyPr anchor="ctr"/>
        <a:lstStyle/>
        <a:p>
          <a:pPr algn="l"/>
          <a:endParaRPr lang="en-US" dirty="0"/>
        </a:p>
      </dgm:t>
    </dgm:pt>
    <dgm:pt modelId="{4651B151-7495-4D80-BCA2-3BA88544B86B}">
      <dgm:prSet custT="1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algn="ctr"/>
          <a:r>
            <a:rPr lang="en-US" sz="2400" dirty="0" smtClean="0">
              <a:latin typeface="+mn-lt"/>
            </a:rPr>
            <a:t>Have patience!</a:t>
          </a:r>
          <a:endParaRPr lang="en-US" sz="2400" dirty="0">
            <a:latin typeface="+mn-lt"/>
          </a:endParaRPr>
        </a:p>
      </dgm:t>
    </dgm:pt>
    <dgm:pt modelId="{7141463E-C455-46A3-9FA3-5A549A414749}" type="parTrans" cxnId="{87FF7E7A-760D-41BA-A18F-31F83C85AD55}">
      <dgm:prSet/>
      <dgm:spPr/>
      <dgm:t>
        <a:bodyPr/>
        <a:lstStyle/>
        <a:p>
          <a:endParaRPr lang="en-US"/>
        </a:p>
      </dgm:t>
    </dgm:pt>
    <dgm:pt modelId="{698E9B3C-1602-49FB-879C-E19CD33EBB4E}" type="sibTrans" cxnId="{87FF7E7A-760D-41BA-A18F-31F83C85AD55}">
      <dgm:prSet/>
      <dgm:spPr/>
      <dgm:t>
        <a:bodyPr anchor="ctr"/>
        <a:lstStyle/>
        <a:p>
          <a:pPr algn="l"/>
          <a:endParaRPr lang="en-US" dirty="0"/>
        </a:p>
      </dgm:t>
    </dgm:pt>
    <dgm:pt modelId="{6C4CBF21-AA30-4967-AF44-C2C95C5E589F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 anchor="ctr"/>
        <a:lstStyle/>
        <a:p>
          <a:pPr algn="ctr"/>
          <a:r>
            <a:rPr lang="en-US" dirty="0" smtClean="0">
              <a:latin typeface="+mn-lt"/>
            </a:rPr>
            <a:t>Check your email.  Some decisions may be released electronically.  If your email changes, make sure you’ve notified all the schools where you applied.</a:t>
          </a:r>
          <a:endParaRPr lang="en-US" dirty="0">
            <a:latin typeface="+mn-lt"/>
          </a:endParaRPr>
        </a:p>
      </dgm:t>
    </dgm:pt>
    <dgm:pt modelId="{F69D7FC6-581C-411D-B4E3-557149FEA4EE}" type="parTrans" cxnId="{E8923407-DAC2-44D4-A3DA-6869238E9BA0}">
      <dgm:prSet/>
      <dgm:spPr/>
      <dgm:t>
        <a:bodyPr/>
        <a:lstStyle/>
        <a:p>
          <a:endParaRPr lang="en-US"/>
        </a:p>
      </dgm:t>
    </dgm:pt>
    <dgm:pt modelId="{7F086DE2-85D0-444D-A7AA-7860D649F8BC}" type="sibTrans" cxnId="{E8923407-DAC2-44D4-A3DA-6869238E9BA0}">
      <dgm:prSet/>
      <dgm:spPr/>
      <dgm:t>
        <a:bodyPr anchor="ctr"/>
        <a:lstStyle/>
        <a:p>
          <a:pPr algn="l"/>
          <a:endParaRPr lang="en-US"/>
        </a:p>
      </dgm:t>
    </dgm:pt>
    <dgm:pt modelId="{28A78F53-3F77-42FC-B9DC-2EBAB2DB8619}" type="pres">
      <dgm:prSet presAssocID="{559DA07E-14F1-4CDC-8224-FB91463D59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DFBC0-1115-4E42-AD45-51E8DBC84BB2}" type="pres">
      <dgm:prSet presAssocID="{3ABB1D71-209D-4314-8496-19CFEBEED83C}" presName="node" presStyleLbl="node1" presStyleIdx="0" presStyleCnt="4" custLinFactNeighborX="-3560" custLinFactNeighborY="-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9E3FB-1BA3-45E4-BE2F-D085776240EB}" type="pres">
      <dgm:prSet presAssocID="{96676324-31DB-44AE-AAB6-DD2EADE0329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0F46038-0054-4850-B229-CE9B542959F8}" type="pres">
      <dgm:prSet presAssocID="{96676324-31DB-44AE-AAB6-DD2EADE0329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3106A5-B489-4C32-BB43-8ABBB50AFE25}" type="pres">
      <dgm:prSet presAssocID="{B0980EFE-713E-4F5B-9394-26A0303B8E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3EB7E-68AB-439B-99AE-E3F037A1E136}" type="pres">
      <dgm:prSet presAssocID="{CAB3DCE4-3214-4564-B29F-0596C82FF9E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F57CE3B-CE87-4D42-9B3B-525085E941F8}" type="pres">
      <dgm:prSet presAssocID="{CAB3DCE4-3214-4564-B29F-0596C82FF9E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EB355A6-9E52-45CA-AAAC-E94A21AC255E}" type="pres">
      <dgm:prSet presAssocID="{4651B151-7495-4D80-BCA2-3BA88544B8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B48E2-348B-44A9-B240-BF3DE6A300AC}" type="pres">
      <dgm:prSet presAssocID="{698E9B3C-1602-49FB-879C-E19CD33EBB4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9CC5B0D-AE99-40D6-9E79-E55AE1FF0D22}" type="pres">
      <dgm:prSet presAssocID="{698E9B3C-1602-49FB-879C-E19CD33EBB4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1F264A9-826F-4433-9F12-DC0EB39E2B24}" type="pres">
      <dgm:prSet presAssocID="{6C4CBF21-AA30-4967-AF44-C2C95C5E589F}" presName="node" presStyleLbl="node1" presStyleIdx="3" presStyleCnt="4" custLinFactNeighborX="-3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BB947-C77A-4309-AE06-DABD97D9090F}" srcId="{559DA07E-14F1-4CDC-8224-FB91463D5991}" destId="{B0980EFE-713E-4F5B-9394-26A0303B8E94}" srcOrd="1" destOrd="0" parTransId="{C1E4524F-C86E-4221-AEC4-901AFD2534DE}" sibTransId="{CAB3DCE4-3214-4564-B29F-0596C82FF9E2}"/>
    <dgm:cxn modelId="{651E25A1-F96A-4295-B215-637A4F7B22E2}" type="presOf" srcId="{B0980EFE-713E-4F5B-9394-26A0303B8E94}" destId="{6D3106A5-B489-4C32-BB43-8ABBB50AFE25}" srcOrd="0" destOrd="0" presId="urn:microsoft.com/office/officeart/2005/8/layout/process5"/>
    <dgm:cxn modelId="{E59C1283-C459-433F-837E-0D603FBFBE4D}" type="presOf" srcId="{96676324-31DB-44AE-AAB6-DD2EADE03292}" destId="{10F46038-0054-4850-B229-CE9B542959F8}" srcOrd="1" destOrd="0" presId="urn:microsoft.com/office/officeart/2005/8/layout/process5"/>
    <dgm:cxn modelId="{E8923407-DAC2-44D4-A3DA-6869238E9BA0}" srcId="{559DA07E-14F1-4CDC-8224-FB91463D5991}" destId="{6C4CBF21-AA30-4967-AF44-C2C95C5E589F}" srcOrd="3" destOrd="0" parTransId="{F69D7FC6-581C-411D-B4E3-557149FEA4EE}" sibTransId="{7F086DE2-85D0-444D-A7AA-7860D649F8BC}"/>
    <dgm:cxn modelId="{915DDACC-144F-4533-8E6C-C0A56537D448}" type="presOf" srcId="{CAB3DCE4-3214-4564-B29F-0596C82FF9E2}" destId="{7F57CE3B-CE87-4D42-9B3B-525085E941F8}" srcOrd="1" destOrd="0" presId="urn:microsoft.com/office/officeart/2005/8/layout/process5"/>
    <dgm:cxn modelId="{6427B7F9-F709-48E4-AB6C-4B564E42AA2A}" type="presOf" srcId="{CAB3DCE4-3214-4564-B29F-0596C82FF9E2}" destId="{FD63EB7E-68AB-439B-99AE-E3F037A1E136}" srcOrd="0" destOrd="0" presId="urn:microsoft.com/office/officeart/2005/8/layout/process5"/>
    <dgm:cxn modelId="{60A5FECC-865D-4244-97A0-E401D4E88DEE}" type="presOf" srcId="{559DA07E-14F1-4CDC-8224-FB91463D5991}" destId="{28A78F53-3F77-42FC-B9DC-2EBAB2DB8619}" srcOrd="0" destOrd="0" presId="urn:microsoft.com/office/officeart/2005/8/layout/process5"/>
    <dgm:cxn modelId="{312BA3B2-549D-4A16-921E-F6078216A4D0}" type="presOf" srcId="{698E9B3C-1602-49FB-879C-E19CD33EBB4E}" destId="{083B48E2-348B-44A9-B240-BF3DE6A300AC}" srcOrd="0" destOrd="0" presId="urn:microsoft.com/office/officeart/2005/8/layout/process5"/>
    <dgm:cxn modelId="{7BE59352-7606-4696-B6A4-C61F98871CFB}" srcId="{559DA07E-14F1-4CDC-8224-FB91463D5991}" destId="{3ABB1D71-209D-4314-8496-19CFEBEED83C}" srcOrd="0" destOrd="0" parTransId="{301A9C90-B7F5-4311-800E-C95B9AB4CEA8}" sibTransId="{96676324-31DB-44AE-AAB6-DD2EADE03292}"/>
    <dgm:cxn modelId="{4987B82F-3A8A-4C7C-BD51-E3DBB9C847FE}" type="presOf" srcId="{96676324-31DB-44AE-AAB6-DD2EADE03292}" destId="{7649E3FB-1BA3-45E4-BE2F-D085776240EB}" srcOrd="0" destOrd="0" presId="urn:microsoft.com/office/officeart/2005/8/layout/process5"/>
    <dgm:cxn modelId="{87FF7E7A-760D-41BA-A18F-31F83C85AD55}" srcId="{559DA07E-14F1-4CDC-8224-FB91463D5991}" destId="{4651B151-7495-4D80-BCA2-3BA88544B86B}" srcOrd="2" destOrd="0" parTransId="{7141463E-C455-46A3-9FA3-5A549A414749}" sibTransId="{698E9B3C-1602-49FB-879C-E19CD33EBB4E}"/>
    <dgm:cxn modelId="{1937CE77-05EF-4810-A017-0B1364899A34}" type="presOf" srcId="{3ABB1D71-209D-4314-8496-19CFEBEED83C}" destId="{B9EDFBC0-1115-4E42-AD45-51E8DBC84BB2}" srcOrd="0" destOrd="0" presId="urn:microsoft.com/office/officeart/2005/8/layout/process5"/>
    <dgm:cxn modelId="{5D702EF5-FAF7-43BF-B4BF-C7FF7DE43A1A}" type="presOf" srcId="{698E9B3C-1602-49FB-879C-E19CD33EBB4E}" destId="{79CC5B0D-AE99-40D6-9E79-E55AE1FF0D22}" srcOrd="1" destOrd="0" presId="urn:microsoft.com/office/officeart/2005/8/layout/process5"/>
    <dgm:cxn modelId="{159309EB-9594-4EEC-91DF-B38F830E438D}" type="presOf" srcId="{6C4CBF21-AA30-4967-AF44-C2C95C5E589F}" destId="{31F264A9-826F-4433-9F12-DC0EB39E2B24}" srcOrd="0" destOrd="0" presId="urn:microsoft.com/office/officeart/2005/8/layout/process5"/>
    <dgm:cxn modelId="{19B9FC2A-9E0D-486E-8EA0-64121BF4FBFA}" type="presOf" srcId="{4651B151-7495-4D80-BCA2-3BA88544B86B}" destId="{AEB355A6-9E52-45CA-AAAC-E94A21AC255E}" srcOrd="0" destOrd="0" presId="urn:microsoft.com/office/officeart/2005/8/layout/process5"/>
    <dgm:cxn modelId="{7BBAA919-6802-4265-A310-D34BA412808D}" type="presParOf" srcId="{28A78F53-3F77-42FC-B9DC-2EBAB2DB8619}" destId="{B9EDFBC0-1115-4E42-AD45-51E8DBC84BB2}" srcOrd="0" destOrd="0" presId="urn:microsoft.com/office/officeart/2005/8/layout/process5"/>
    <dgm:cxn modelId="{E4BE387C-2F62-47C1-8A13-330F6EA524D7}" type="presParOf" srcId="{28A78F53-3F77-42FC-B9DC-2EBAB2DB8619}" destId="{7649E3FB-1BA3-45E4-BE2F-D085776240EB}" srcOrd="1" destOrd="0" presId="urn:microsoft.com/office/officeart/2005/8/layout/process5"/>
    <dgm:cxn modelId="{B6C11B29-32D3-4AD0-B809-49E8FB782930}" type="presParOf" srcId="{7649E3FB-1BA3-45E4-BE2F-D085776240EB}" destId="{10F46038-0054-4850-B229-CE9B542959F8}" srcOrd="0" destOrd="0" presId="urn:microsoft.com/office/officeart/2005/8/layout/process5"/>
    <dgm:cxn modelId="{20E4561C-797A-4EC3-8AF3-623DFDF1CC24}" type="presParOf" srcId="{28A78F53-3F77-42FC-B9DC-2EBAB2DB8619}" destId="{6D3106A5-B489-4C32-BB43-8ABBB50AFE25}" srcOrd="2" destOrd="0" presId="urn:microsoft.com/office/officeart/2005/8/layout/process5"/>
    <dgm:cxn modelId="{D72DA00C-B285-495B-8BAB-FC71ABE970F1}" type="presParOf" srcId="{28A78F53-3F77-42FC-B9DC-2EBAB2DB8619}" destId="{FD63EB7E-68AB-439B-99AE-E3F037A1E136}" srcOrd="3" destOrd="0" presId="urn:microsoft.com/office/officeart/2005/8/layout/process5"/>
    <dgm:cxn modelId="{EC0C181B-1EF9-4C79-8F03-61B11252D623}" type="presParOf" srcId="{FD63EB7E-68AB-439B-99AE-E3F037A1E136}" destId="{7F57CE3B-CE87-4D42-9B3B-525085E941F8}" srcOrd="0" destOrd="0" presId="urn:microsoft.com/office/officeart/2005/8/layout/process5"/>
    <dgm:cxn modelId="{D241D65B-E99F-4B26-BD93-C58A86F4C123}" type="presParOf" srcId="{28A78F53-3F77-42FC-B9DC-2EBAB2DB8619}" destId="{AEB355A6-9E52-45CA-AAAC-E94A21AC255E}" srcOrd="4" destOrd="0" presId="urn:microsoft.com/office/officeart/2005/8/layout/process5"/>
    <dgm:cxn modelId="{E81D9150-21DC-4E63-90B2-83A8BE2DE615}" type="presParOf" srcId="{28A78F53-3F77-42FC-B9DC-2EBAB2DB8619}" destId="{083B48E2-348B-44A9-B240-BF3DE6A300AC}" srcOrd="5" destOrd="0" presId="urn:microsoft.com/office/officeart/2005/8/layout/process5"/>
    <dgm:cxn modelId="{21A2A962-90A4-4716-8AAC-2D75893CE3B4}" type="presParOf" srcId="{083B48E2-348B-44A9-B240-BF3DE6A300AC}" destId="{79CC5B0D-AE99-40D6-9E79-E55AE1FF0D22}" srcOrd="0" destOrd="0" presId="urn:microsoft.com/office/officeart/2005/8/layout/process5"/>
    <dgm:cxn modelId="{B5267BD5-523A-4548-AAC0-BC9B69640267}" type="presParOf" srcId="{28A78F53-3F77-42FC-B9DC-2EBAB2DB8619}" destId="{31F264A9-826F-4433-9F12-DC0EB39E2B24}" srcOrd="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AB9E4C-DE9C-4417-B9BB-ADA67879D1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06C6C5-7B33-4F75-8E80-0A966D6E7ADB}" type="pres">
      <dgm:prSet presAssocID="{1CAB9E4C-DE9C-4417-B9BB-ADA67879D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3CAE485-1F27-4472-8738-27F6849A99F4}" type="presOf" srcId="{1CAB9E4C-DE9C-4417-B9BB-ADA67879D146}" destId="{0506C6C5-7B33-4F75-8E80-0A966D6E7A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9DA07E-14F1-4CDC-8224-FB91463D5991}" type="doc">
      <dgm:prSet loTypeId="urn:microsoft.com/office/officeart/2005/8/layout/default#9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ABB1D71-209D-4314-8496-19CFEBEED83C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pPr algn="ctr"/>
          <a:r>
            <a:rPr lang="en-US" sz="2400" b="1" dirty="0" smtClean="0">
              <a:latin typeface="+mn-lt"/>
            </a:rPr>
            <a:t>Office of Undergraduate Admissions</a:t>
          </a:r>
        </a:p>
        <a:p>
          <a:pPr algn="ctr"/>
          <a:r>
            <a:rPr lang="en-US" sz="1800" dirty="0" smtClean="0">
              <a:latin typeface="+mn-lt"/>
            </a:rPr>
            <a:t>College Park, MD 20742</a:t>
          </a:r>
        </a:p>
        <a:p>
          <a:pPr algn="ctr"/>
          <a:r>
            <a:rPr lang="en-US" sz="1800" dirty="0" smtClean="0">
              <a:latin typeface="+mn-lt"/>
            </a:rPr>
            <a:t>ApplyMaryland@umd.edu</a:t>
          </a:r>
        </a:p>
        <a:p>
          <a:pPr algn="ctr"/>
          <a:r>
            <a:rPr lang="en-US" sz="1800" dirty="0" smtClean="0">
              <a:latin typeface="+mn-lt"/>
            </a:rPr>
            <a:t>301-314-8385/ 1-800-422-5867</a:t>
          </a:r>
        </a:p>
        <a:p>
          <a:pPr algn="ctr"/>
          <a:r>
            <a:rPr lang="en-US" sz="1800" dirty="0" smtClean="0">
              <a:latin typeface="+mn-lt"/>
            </a:rPr>
            <a:t>www.admissions.umd.edu</a:t>
          </a:r>
          <a:endParaRPr lang="en-US" sz="1800" dirty="0">
            <a:latin typeface="+mn-lt"/>
          </a:endParaRPr>
        </a:p>
      </dgm:t>
    </dgm:pt>
    <dgm:pt modelId="{301A9C90-B7F5-4311-800E-C95B9AB4CEA8}" type="parTrans" cxnId="{7BE59352-7606-4696-B6A4-C61F98871CFB}">
      <dgm:prSet/>
      <dgm:spPr/>
      <dgm:t>
        <a:bodyPr/>
        <a:lstStyle/>
        <a:p>
          <a:endParaRPr lang="en-US"/>
        </a:p>
      </dgm:t>
    </dgm:pt>
    <dgm:pt modelId="{96676324-31DB-44AE-AAB6-DD2EADE03292}" type="sibTrans" cxnId="{7BE59352-7606-4696-B6A4-C61F98871CFB}">
      <dgm:prSet/>
      <dgm:spPr/>
      <dgm:t>
        <a:bodyPr/>
        <a:lstStyle/>
        <a:p>
          <a:endParaRPr lang="en-US"/>
        </a:p>
      </dgm:t>
    </dgm:pt>
    <dgm:pt modelId="{CDBFB3B4-9A29-4886-B46E-0EA149079DE1}" type="pres">
      <dgm:prSet presAssocID="{559DA07E-14F1-4CDC-8224-FB91463D59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C90A74-40EB-4F0F-B5A7-5B2F6505BB31}" type="pres">
      <dgm:prSet presAssocID="{3ABB1D71-209D-4314-8496-19CFEBEED83C}" presName="node" presStyleLbl="node1" presStyleIdx="0" presStyleCnt="1" custLinFactNeighborX="-26" custLinFactNeighborY="168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DD85558-61D6-43A3-A66E-0546687D7D45}" type="presOf" srcId="{3ABB1D71-209D-4314-8496-19CFEBEED83C}" destId="{B4C90A74-40EB-4F0F-B5A7-5B2F6505BB31}" srcOrd="0" destOrd="0" presId="urn:microsoft.com/office/officeart/2005/8/layout/default#9"/>
    <dgm:cxn modelId="{B3AC5FF9-5F77-4C78-B19E-04C9B06356BD}" type="presOf" srcId="{559DA07E-14F1-4CDC-8224-FB91463D5991}" destId="{CDBFB3B4-9A29-4886-B46E-0EA149079DE1}" srcOrd="0" destOrd="0" presId="urn:microsoft.com/office/officeart/2005/8/layout/default#9"/>
    <dgm:cxn modelId="{7BE59352-7606-4696-B6A4-C61F98871CFB}" srcId="{559DA07E-14F1-4CDC-8224-FB91463D5991}" destId="{3ABB1D71-209D-4314-8496-19CFEBEED83C}" srcOrd="0" destOrd="0" parTransId="{301A9C90-B7F5-4311-800E-C95B9AB4CEA8}" sibTransId="{96676324-31DB-44AE-AAB6-DD2EADE03292}"/>
    <dgm:cxn modelId="{098F040F-59B3-45B8-ACA5-5F14E5890D42}" type="presParOf" srcId="{CDBFB3B4-9A29-4886-B46E-0EA149079DE1}" destId="{B4C90A74-40EB-4F0F-B5A7-5B2F6505BB31}" srcOrd="0" destOrd="0" presId="urn:microsoft.com/office/officeart/2005/8/layout/default#9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90A74-40EB-4F0F-B5A7-5B2F6505BB31}">
      <dsp:nvSpPr>
        <dsp:cNvPr id="0" name=""/>
        <dsp:cNvSpPr/>
      </dsp:nvSpPr>
      <dsp:spPr>
        <a:xfrm>
          <a:off x="0" y="119062"/>
          <a:ext cx="2357437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Application Form: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Online versus paper? </a:t>
          </a:r>
          <a:endParaRPr lang="en-US" sz="1600" kern="1200" dirty="0"/>
        </a:p>
      </dsp:txBody>
      <dsp:txXfrm>
        <a:off x="69048" y="188110"/>
        <a:ext cx="2219341" cy="1276366"/>
      </dsp:txXfrm>
    </dsp:sp>
    <dsp:sp modelId="{3B85CA34-0862-4EA7-9BC9-CE0B7A3C4F7B}">
      <dsp:nvSpPr>
        <dsp:cNvPr id="0" name=""/>
        <dsp:cNvSpPr/>
      </dsp:nvSpPr>
      <dsp:spPr>
        <a:xfrm>
          <a:off x="2593181" y="119062"/>
          <a:ext cx="2357437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Application Fee: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 there waivers or exemptions available?</a:t>
          </a:r>
          <a:endParaRPr lang="en-US" sz="1400" kern="1200" dirty="0"/>
        </a:p>
      </dsp:txBody>
      <dsp:txXfrm>
        <a:off x="2662229" y="188110"/>
        <a:ext cx="2219341" cy="1276366"/>
      </dsp:txXfrm>
    </dsp:sp>
    <dsp:sp modelId="{B9DAC455-1D5E-452D-BE34-D69A538E2FAE}">
      <dsp:nvSpPr>
        <dsp:cNvPr id="0" name=""/>
        <dsp:cNvSpPr/>
      </dsp:nvSpPr>
      <dsp:spPr>
        <a:xfrm>
          <a:off x="5186362" y="119062"/>
          <a:ext cx="2357437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High School Transcripts</a:t>
          </a:r>
          <a:endParaRPr lang="en-US" sz="2000" b="1" kern="1200" dirty="0"/>
        </a:p>
      </dsp:txBody>
      <dsp:txXfrm>
        <a:off x="5255410" y="188110"/>
        <a:ext cx="2219341" cy="1276366"/>
      </dsp:txXfrm>
    </dsp:sp>
    <dsp:sp modelId="{C5C57F16-FA80-466F-82D6-822593CE9306}">
      <dsp:nvSpPr>
        <dsp:cNvPr id="0" name=""/>
        <dsp:cNvSpPr/>
      </dsp:nvSpPr>
      <dsp:spPr>
        <a:xfrm>
          <a:off x="0" y="1769268"/>
          <a:ext cx="2357437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Test Scores: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SAT or ACT?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Are subject tests required?</a:t>
          </a:r>
          <a:endParaRPr lang="en-US" sz="1400" kern="1200" dirty="0"/>
        </a:p>
      </dsp:txBody>
      <dsp:txXfrm>
        <a:off x="69048" y="1838316"/>
        <a:ext cx="2219341" cy="1276366"/>
      </dsp:txXfrm>
    </dsp:sp>
    <dsp:sp modelId="{49865A8B-A773-4332-A0C6-2B2D700AF02B}">
      <dsp:nvSpPr>
        <dsp:cNvPr id="0" name=""/>
        <dsp:cNvSpPr/>
      </dsp:nvSpPr>
      <dsp:spPr>
        <a:xfrm>
          <a:off x="2623026" y="1771857"/>
          <a:ext cx="2357437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Letter(s) of Recommendation: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How many? From whom?</a:t>
          </a:r>
          <a:endParaRPr lang="en-US" sz="1500" kern="1200" dirty="0"/>
        </a:p>
      </dsp:txBody>
      <dsp:txXfrm>
        <a:off x="2692074" y="1840905"/>
        <a:ext cx="2219341" cy="1276366"/>
      </dsp:txXfrm>
    </dsp:sp>
    <dsp:sp modelId="{929669FD-8AF8-4596-8558-831B76E2B81C}">
      <dsp:nvSpPr>
        <dsp:cNvPr id="0" name=""/>
        <dsp:cNvSpPr/>
      </dsp:nvSpPr>
      <dsp:spPr>
        <a:xfrm>
          <a:off x="5186362" y="1769268"/>
          <a:ext cx="2357437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College Essay(s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5255410" y="1838316"/>
        <a:ext cx="2219341" cy="1276366"/>
      </dsp:txXfrm>
    </dsp:sp>
    <dsp:sp modelId="{C91F2C8E-4A6E-4E90-A330-830B1C63A4C2}">
      <dsp:nvSpPr>
        <dsp:cNvPr id="0" name=""/>
        <dsp:cNvSpPr/>
      </dsp:nvSpPr>
      <dsp:spPr>
        <a:xfrm>
          <a:off x="2593181" y="3419475"/>
          <a:ext cx="2357437" cy="1414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Activity Sheet or Resume</a:t>
          </a:r>
          <a:endParaRPr lang="en-US" sz="2000" b="1" kern="1200" dirty="0"/>
        </a:p>
      </dsp:txBody>
      <dsp:txXfrm>
        <a:off x="2662229" y="3488523"/>
        <a:ext cx="2219341" cy="1276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90A74-40EB-4F0F-B5A7-5B2F6505BB31}">
      <dsp:nvSpPr>
        <dsp:cNvPr id="0" name=""/>
        <dsp:cNvSpPr/>
      </dsp:nvSpPr>
      <dsp:spPr>
        <a:xfrm>
          <a:off x="80488" y="840"/>
          <a:ext cx="3007630" cy="1804578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Portfolio: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If applying to an art or architecture major </a:t>
          </a:r>
          <a:endParaRPr lang="en-US" sz="1600" kern="1200" dirty="0"/>
        </a:p>
      </dsp:txBody>
      <dsp:txXfrm>
        <a:off x="168580" y="88932"/>
        <a:ext cx="2831446" cy="1628394"/>
      </dsp:txXfrm>
    </dsp:sp>
    <dsp:sp modelId="{3B85CA34-0862-4EA7-9BC9-CE0B7A3C4F7B}">
      <dsp:nvSpPr>
        <dsp:cNvPr id="0" name=""/>
        <dsp:cNvSpPr/>
      </dsp:nvSpPr>
      <dsp:spPr>
        <a:xfrm>
          <a:off x="3388881" y="840"/>
          <a:ext cx="3007630" cy="1804578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Short Answer Questions</a:t>
          </a:r>
          <a:endParaRPr lang="en-US" sz="2000" b="1" kern="1200" dirty="0"/>
        </a:p>
      </dsp:txBody>
      <dsp:txXfrm>
        <a:off x="3476973" y="88932"/>
        <a:ext cx="2831446" cy="1628394"/>
      </dsp:txXfrm>
    </dsp:sp>
    <dsp:sp modelId="{B9DAC455-1D5E-452D-BE34-D69A538E2FAE}">
      <dsp:nvSpPr>
        <dsp:cNvPr id="0" name=""/>
        <dsp:cNvSpPr/>
      </dsp:nvSpPr>
      <dsp:spPr>
        <a:xfrm>
          <a:off x="80488" y="2106181"/>
          <a:ext cx="3007630" cy="1804578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Separate applications to special programs: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Honors programs, special residential groups, etc.</a:t>
          </a:r>
          <a:endParaRPr lang="en-US" sz="1600" kern="1200" dirty="0"/>
        </a:p>
      </dsp:txBody>
      <dsp:txXfrm>
        <a:off x="168580" y="2194273"/>
        <a:ext cx="2831446" cy="1628394"/>
      </dsp:txXfrm>
    </dsp:sp>
    <dsp:sp modelId="{C5C57F16-FA80-466F-82D6-822593CE9306}">
      <dsp:nvSpPr>
        <dsp:cNvPr id="0" name=""/>
        <dsp:cNvSpPr/>
      </dsp:nvSpPr>
      <dsp:spPr>
        <a:xfrm>
          <a:off x="3388881" y="2106181"/>
          <a:ext cx="3007630" cy="1804578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Separate applications for scholarship consideration: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Departmental Scholarships, alumni scholarships, etc.</a:t>
          </a:r>
          <a:endParaRPr lang="en-US" sz="2000" b="1" kern="1200" dirty="0"/>
        </a:p>
      </dsp:txBody>
      <dsp:txXfrm>
        <a:off x="3476973" y="2194273"/>
        <a:ext cx="2831446" cy="1628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E0ED5-3B41-45BB-A696-FBC9D33BCE97}">
      <dsp:nvSpPr>
        <dsp:cNvPr id="0" name=""/>
        <dsp:cNvSpPr/>
      </dsp:nvSpPr>
      <dsp:spPr>
        <a:xfrm rot="5400000">
          <a:off x="5303616" y="-2186456"/>
          <a:ext cx="792286" cy="536448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Binding contract</a:t>
          </a:r>
          <a:endParaRPr lang="en-US" sz="1600" kern="1200" dirty="0"/>
        </a:p>
      </dsp:txBody>
      <dsp:txXfrm rot="-5400000">
        <a:off x="3017519" y="138317"/>
        <a:ext cx="5325804" cy="714934"/>
      </dsp:txXfrm>
    </dsp:sp>
    <dsp:sp modelId="{C72B3BFF-32B8-49A6-8B0C-FB3EB75EAD32}">
      <dsp:nvSpPr>
        <dsp:cNvPr id="0" name=""/>
        <dsp:cNvSpPr/>
      </dsp:nvSpPr>
      <dsp:spPr>
        <a:xfrm>
          <a:off x="0" y="604"/>
          <a:ext cx="3017520" cy="990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Early Decision</a:t>
          </a:r>
          <a:endParaRPr lang="en-US" sz="2700" kern="1200" dirty="0"/>
        </a:p>
      </dsp:txBody>
      <dsp:txXfrm>
        <a:off x="48345" y="48949"/>
        <a:ext cx="2920830" cy="893668"/>
      </dsp:txXfrm>
    </dsp:sp>
    <dsp:sp modelId="{6C3132CB-274B-4278-B111-4010E356EBCC}">
      <dsp:nvSpPr>
        <dsp:cNvPr id="0" name=""/>
        <dsp:cNvSpPr/>
      </dsp:nvSpPr>
      <dsp:spPr>
        <a:xfrm rot="5400000">
          <a:off x="5273743" y="-1146580"/>
          <a:ext cx="792286" cy="536448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Non-binding, but still provides benefits of applying early</a:t>
          </a:r>
          <a:endParaRPr lang="en-US" sz="1800" kern="1200" dirty="0"/>
        </a:p>
      </dsp:txBody>
      <dsp:txXfrm rot="-5400000">
        <a:off x="2987646" y="1178193"/>
        <a:ext cx="5325804" cy="714934"/>
      </dsp:txXfrm>
    </dsp:sp>
    <dsp:sp modelId="{BD3EC76E-6544-4819-A58F-B15507160617}">
      <dsp:nvSpPr>
        <dsp:cNvPr id="0" name=""/>
        <dsp:cNvSpPr/>
      </dsp:nvSpPr>
      <dsp:spPr>
        <a:xfrm>
          <a:off x="0" y="1040480"/>
          <a:ext cx="3017520" cy="990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Early Action</a:t>
          </a:r>
          <a:endParaRPr lang="en-US" sz="2700" kern="1200" dirty="0"/>
        </a:p>
      </dsp:txBody>
      <dsp:txXfrm>
        <a:off x="48345" y="1088825"/>
        <a:ext cx="2920830" cy="893668"/>
      </dsp:txXfrm>
    </dsp:sp>
    <dsp:sp modelId="{0632479C-ADF3-4D7C-A9B7-BF5818E1A1C7}">
      <dsp:nvSpPr>
        <dsp:cNvPr id="0" name=""/>
        <dsp:cNvSpPr/>
      </dsp:nvSpPr>
      <dsp:spPr>
        <a:xfrm rot="5400000">
          <a:off x="5303616" y="-106704"/>
          <a:ext cx="792286" cy="536448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Non-binding, but still provides benefits of applying early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n-lt"/>
            </a:rPr>
            <a:t>UMD uses a priority deadline (November 1</a:t>
          </a:r>
          <a:r>
            <a:rPr lang="en-US" sz="1600" b="1" kern="1200" baseline="30000" dirty="0" smtClean="0">
              <a:latin typeface="+mn-lt"/>
            </a:rPr>
            <a:t>st</a:t>
          </a:r>
          <a:r>
            <a:rPr lang="en-US" sz="1600" b="1" kern="1200" dirty="0" smtClean="0">
              <a:latin typeface="+mn-lt"/>
            </a:rPr>
            <a:t>)!</a:t>
          </a:r>
        </a:p>
      </dsp:txBody>
      <dsp:txXfrm rot="-5400000">
        <a:off x="3017519" y="2218069"/>
        <a:ext cx="5325804" cy="714934"/>
      </dsp:txXfrm>
    </dsp:sp>
    <dsp:sp modelId="{83EA2147-2EB1-4D54-87BD-60D3976455D2}">
      <dsp:nvSpPr>
        <dsp:cNvPr id="0" name=""/>
        <dsp:cNvSpPr/>
      </dsp:nvSpPr>
      <dsp:spPr>
        <a:xfrm>
          <a:off x="0" y="2067541"/>
          <a:ext cx="3017520" cy="990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Priority</a:t>
          </a:r>
        </a:p>
      </dsp:txBody>
      <dsp:txXfrm>
        <a:off x="48345" y="2115886"/>
        <a:ext cx="2920830" cy="893668"/>
      </dsp:txXfrm>
    </dsp:sp>
    <dsp:sp modelId="{C7E59ADA-89CA-4746-8026-962797B55824}">
      <dsp:nvSpPr>
        <dsp:cNvPr id="0" name=""/>
        <dsp:cNvSpPr/>
      </dsp:nvSpPr>
      <dsp:spPr>
        <a:xfrm rot="5400000">
          <a:off x="5303616" y="933171"/>
          <a:ext cx="792286" cy="536448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Final deadline. No special benefits or extra consideration. </a:t>
          </a:r>
          <a:endParaRPr lang="en-US" sz="1600" kern="1200" dirty="0" smtClean="0"/>
        </a:p>
      </dsp:txBody>
      <dsp:txXfrm rot="-5400000">
        <a:off x="3017519" y="3257944"/>
        <a:ext cx="5325804" cy="714934"/>
      </dsp:txXfrm>
    </dsp:sp>
    <dsp:sp modelId="{1E8FD8A3-5C0F-4807-BE4D-F74F17181E18}">
      <dsp:nvSpPr>
        <dsp:cNvPr id="0" name=""/>
        <dsp:cNvSpPr/>
      </dsp:nvSpPr>
      <dsp:spPr>
        <a:xfrm>
          <a:off x="0" y="3107417"/>
          <a:ext cx="3017520" cy="990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Regular Decision</a:t>
          </a:r>
        </a:p>
      </dsp:txBody>
      <dsp:txXfrm>
        <a:off x="48345" y="3155762"/>
        <a:ext cx="2920830" cy="893668"/>
      </dsp:txXfrm>
    </dsp:sp>
    <dsp:sp modelId="{3ACB9A33-88AF-4F63-922F-E33FAE600F69}">
      <dsp:nvSpPr>
        <dsp:cNvPr id="0" name=""/>
        <dsp:cNvSpPr/>
      </dsp:nvSpPr>
      <dsp:spPr>
        <a:xfrm rot="5400000">
          <a:off x="5303616" y="1874012"/>
          <a:ext cx="792286" cy="536448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 fixed deadline, notifications come depending on school policies. </a:t>
          </a:r>
        </a:p>
      </dsp:txBody>
      <dsp:txXfrm rot="-5400000">
        <a:off x="3017519" y="4198785"/>
        <a:ext cx="5325804" cy="714934"/>
      </dsp:txXfrm>
    </dsp:sp>
    <dsp:sp modelId="{6E7238F7-706B-45EC-97E8-155B20E11098}">
      <dsp:nvSpPr>
        <dsp:cNvPr id="0" name=""/>
        <dsp:cNvSpPr/>
      </dsp:nvSpPr>
      <dsp:spPr>
        <a:xfrm>
          <a:off x="0" y="4203446"/>
          <a:ext cx="3017520" cy="679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Rolling</a:t>
          </a:r>
        </a:p>
      </dsp:txBody>
      <dsp:txXfrm>
        <a:off x="33194" y="4236640"/>
        <a:ext cx="2951132" cy="613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9244-1C42-4143-983E-A81F99DED2A4}">
      <dsp:nvSpPr>
        <dsp:cNvPr id="0" name=""/>
        <dsp:cNvSpPr/>
      </dsp:nvSpPr>
      <dsp:spPr>
        <a:xfrm>
          <a:off x="0" y="2001944"/>
          <a:ext cx="2975576" cy="2060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Common Application</a:t>
          </a:r>
          <a:endParaRPr lang="en-US" sz="3600" kern="1200" dirty="0"/>
        </a:p>
      </dsp:txBody>
      <dsp:txXfrm>
        <a:off x="100594" y="2102538"/>
        <a:ext cx="2774388" cy="1859496"/>
      </dsp:txXfrm>
    </dsp:sp>
    <dsp:sp modelId="{4330DA22-D703-4411-A145-685BB7419548}">
      <dsp:nvSpPr>
        <dsp:cNvPr id="0" name=""/>
        <dsp:cNvSpPr/>
      </dsp:nvSpPr>
      <dsp:spPr>
        <a:xfrm>
          <a:off x="4211928" y="2012371"/>
          <a:ext cx="3027071" cy="2060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Individual Institution Applications</a:t>
          </a:r>
          <a:endParaRPr lang="en-US" sz="3600" kern="1200" dirty="0"/>
        </a:p>
      </dsp:txBody>
      <dsp:txXfrm>
        <a:off x="4312522" y="2112965"/>
        <a:ext cx="2825883" cy="1859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DFBC0-1115-4E42-AD45-51E8DBC84BB2}">
      <dsp:nvSpPr>
        <dsp:cNvPr id="0" name=""/>
        <dsp:cNvSpPr/>
      </dsp:nvSpPr>
      <dsp:spPr>
        <a:xfrm>
          <a:off x="533388" y="0"/>
          <a:ext cx="2713508" cy="16281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+mn-lt"/>
            </a:rPr>
            <a:t>Relax! </a:t>
          </a:r>
          <a:endParaRPr lang="en-US" sz="2400" b="0" kern="1200" dirty="0">
            <a:latin typeface="+mn-lt"/>
          </a:endParaRPr>
        </a:p>
      </dsp:txBody>
      <dsp:txXfrm>
        <a:off x="581074" y="47686"/>
        <a:ext cx="2618136" cy="1532733"/>
      </dsp:txXfrm>
    </dsp:sp>
    <dsp:sp modelId="{7649E3FB-1BA3-45E4-BE2F-D085776240EB}">
      <dsp:nvSpPr>
        <dsp:cNvPr id="0" name=""/>
        <dsp:cNvSpPr/>
      </dsp:nvSpPr>
      <dsp:spPr>
        <a:xfrm rot="788">
          <a:off x="3506938" y="478019"/>
          <a:ext cx="626462" cy="672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506938" y="612587"/>
        <a:ext cx="438523" cy="403770"/>
      </dsp:txXfrm>
    </dsp:sp>
    <dsp:sp modelId="{6D3106A5-B489-4C32-BB43-8ABBB50AFE25}">
      <dsp:nvSpPr>
        <dsp:cNvPr id="0" name=""/>
        <dsp:cNvSpPr/>
      </dsp:nvSpPr>
      <dsp:spPr>
        <a:xfrm>
          <a:off x="4428901" y="892"/>
          <a:ext cx="2713508" cy="1628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Send any important updates to the schools where you applied (ex. mid-year grades, new awards or achievements)</a:t>
          </a:r>
          <a:endParaRPr lang="en-US" sz="1600" kern="1200" dirty="0">
            <a:latin typeface="+mn-lt"/>
          </a:endParaRPr>
        </a:p>
      </dsp:txBody>
      <dsp:txXfrm>
        <a:off x="4476587" y="48578"/>
        <a:ext cx="2618136" cy="1532733"/>
      </dsp:txXfrm>
    </dsp:sp>
    <dsp:sp modelId="{FD63EB7E-68AB-439B-99AE-E3F037A1E136}">
      <dsp:nvSpPr>
        <dsp:cNvPr id="0" name=""/>
        <dsp:cNvSpPr/>
      </dsp:nvSpPr>
      <dsp:spPr>
        <a:xfrm rot="5400000">
          <a:off x="5498024" y="1818943"/>
          <a:ext cx="575263" cy="672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29766"/>
            <a:lumOff val="226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5583771" y="1867787"/>
        <a:ext cx="403770" cy="402684"/>
      </dsp:txXfrm>
    </dsp:sp>
    <dsp:sp modelId="{AEB355A6-9E52-45CA-AAAC-E94A21AC255E}">
      <dsp:nvSpPr>
        <dsp:cNvPr id="0" name=""/>
        <dsp:cNvSpPr/>
      </dsp:nvSpPr>
      <dsp:spPr>
        <a:xfrm>
          <a:off x="4428901" y="2714401"/>
          <a:ext cx="2713508" cy="1628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Have patience!</a:t>
          </a:r>
          <a:endParaRPr lang="en-US" sz="2400" kern="1200" dirty="0">
            <a:latin typeface="+mn-lt"/>
          </a:endParaRPr>
        </a:p>
      </dsp:txBody>
      <dsp:txXfrm>
        <a:off x="4476587" y="2762087"/>
        <a:ext cx="2618136" cy="1532733"/>
      </dsp:txXfrm>
    </dsp:sp>
    <dsp:sp modelId="{083B48E2-348B-44A9-B240-BF3DE6A300AC}">
      <dsp:nvSpPr>
        <dsp:cNvPr id="0" name=""/>
        <dsp:cNvSpPr/>
      </dsp:nvSpPr>
      <dsp:spPr>
        <a:xfrm rot="10800000">
          <a:off x="3542398" y="3191979"/>
          <a:ext cx="626462" cy="672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59533"/>
            <a:lumOff val="4524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3730337" y="3326569"/>
        <a:ext cx="438523" cy="403770"/>
      </dsp:txXfrm>
    </dsp:sp>
    <dsp:sp modelId="{31F264A9-826F-4433-9F12-DC0EB39E2B24}">
      <dsp:nvSpPr>
        <dsp:cNvPr id="0" name=""/>
        <dsp:cNvSpPr/>
      </dsp:nvSpPr>
      <dsp:spPr>
        <a:xfrm>
          <a:off x="533388" y="2714401"/>
          <a:ext cx="2713508" cy="1628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Check your email.  Some decisions may be released electronically.  If your email changes, make sure you’ve notified all the schools where you applied.</a:t>
          </a:r>
          <a:endParaRPr lang="en-US" sz="1600" kern="1200" dirty="0">
            <a:latin typeface="+mn-lt"/>
          </a:endParaRPr>
        </a:p>
      </dsp:txBody>
      <dsp:txXfrm>
        <a:off x="581074" y="2762087"/>
        <a:ext cx="2618136" cy="1532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90A74-40EB-4F0F-B5A7-5B2F6505BB31}">
      <dsp:nvSpPr>
        <dsp:cNvPr id="0" name=""/>
        <dsp:cNvSpPr/>
      </dsp:nvSpPr>
      <dsp:spPr>
        <a:xfrm>
          <a:off x="2260470" y="1190"/>
          <a:ext cx="4316015" cy="258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Office of Undergraduate Admissions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College Park, MD 20742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ApplyMaryland@umd.edu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301-314-8385/ 1-800-422-5867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www.admissions.umd.edu</a:t>
          </a:r>
          <a:endParaRPr lang="en-US" sz="1800" kern="1200" dirty="0">
            <a:latin typeface="+mn-lt"/>
          </a:endParaRPr>
        </a:p>
      </dsp:txBody>
      <dsp:txXfrm>
        <a:off x="2386884" y="127604"/>
        <a:ext cx="4063187" cy="2336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DCBF-EB93-42BE-B6AE-7402B39763F5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BDA71-B39A-4AAC-BD85-1E54A4F19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9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1D70B-4758-4491-870A-F5E1567413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5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its important: </a:t>
            </a:r>
            <a:r>
              <a:rPr lang="en-US" sz="1400" dirty="0" smtClean="0"/>
              <a:t>You never know what might happen—mail could get lost, your teacher could forget to send their recommendation letter, your electronic transcript could fail to download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Verifying: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Some institutions will notify you of missing items or a complete application, but some will not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Just like you had a checklist for the application materials, you want to have a checklist for verifying the receipt of your documents at the admissions offices</a:t>
            </a:r>
          </a:p>
          <a:p>
            <a:pPr lvl="1">
              <a:buFont typeface="Wingdings" pitchFamily="2" charset="2"/>
              <a:buChar char="q"/>
            </a:pPr>
            <a:endParaRPr lang="en-US" sz="1400" dirty="0" smtClean="0"/>
          </a:p>
          <a:p>
            <a:pPr lvl="1">
              <a:buFont typeface="Wingdings" pitchFamily="2" charset="2"/>
              <a:buNone/>
            </a:pPr>
            <a:r>
              <a:rPr lang="en-US" sz="1400" dirty="0" smtClean="0"/>
              <a:t>Options: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Call the admissions office and inquire about your file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Email the admissions office and inquire about your file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Use an online document tracker or application tracker which is automatically updated as materials are received</a:t>
            </a:r>
          </a:p>
          <a:p>
            <a:pPr lvl="1">
              <a:buFont typeface="Wingdings" pitchFamily="2" charset="2"/>
              <a:buChar char="q"/>
            </a:pPr>
            <a:endParaRPr lang="en-US" sz="14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8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3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1200" dirty="0" smtClean="0">
                <a:latin typeface="+mn-lt"/>
              </a:rPr>
              <a:t>Relax!  The hard part is over.  Enjoy your new free time by catching up on school work or spending time with family and friends.</a:t>
            </a:r>
            <a:endParaRPr lang="en-US" sz="1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86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7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3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4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0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5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9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5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9E4A4-0E05-4944-ABBE-3F9A11848A5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5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9E4A4-0E05-4944-ABBE-3F9A11848A5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5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0C2E-D76E-4825-AA18-F59EBA475B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527523"/>
            <a:ext cx="9277047" cy="1548191"/>
          </a:xfrm>
          <a:prstGeom prst="rect">
            <a:avLst/>
          </a:prstGeom>
          <a:solidFill>
            <a:srgbClr val="293D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V="1">
            <a:off x="-1727651" y="5947193"/>
            <a:ext cx="11547952" cy="785812"/>
          </a:xfrm>
          <a:custGeom>
            <a:avLst/>
            <a:gdLst>
              <a:gd name="connsiteX0" fmla="*/ 0 w 11277600"/>
              <a:gd name="connsiteY0" fmla="*/ 0 h 1222022"/>
              <a:gd name="connsiteX1" fmla="*/ 7603066 w 11277600"/>
              <a:gd name="connsiteY1" fmla="*/ 1117600 h 1222022"/>
              <a:gd name="connsiteX2" fmla="*/ 11277600 w 11277600"/>
              <a:gd name="connsiteY2" fmla="*/ 626533 h 122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7600" h="1222022">
                <a:moveTo>
                  <a:pt x="0" y="0"/>
                </a:moveTo>
                <a:cubicBezTo>
                  <a:pt x="2861733" y="506589"/>
                  <a:pt x="5723466" y="1013178"/>
                  <a:pt x="7603066" y="1117600"/>
                </a:cubicBezTo>
                <a:cubicBezTo>
                  <a:pt x="9482666" y="1222022"/>
                  <a:pt x="10642600" y="651933"/>
                  <a:pt x="11277600" y="626533"/>
                </a:cubicBezTo>
              </a:path>
            </a:pathLst>
          </a:custGeom>
          <a:ln>
            <a:solidFill>
              <a:srgbClr val="E74B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-1689551" y="5931318"/>
            <a:ext cx="11547952" cy="1028700"/>
          </a:xfrm>
          <a:custGeom>
            <a:avLst/>
            <a:gdLst>
              <a:gd name="connsiteX0" fmla="*/ 0 w 11277600"/>
              <a:gd name="connsiteY0" fmla="*/ 0 h 1222022"/>
              <a:gd name="connsiteX1" fmla="*/ 7603066 w 11277600"/>
              <a:gd name="connsiteY1" fmla="*/ 1117600 h 1222022"/>
              <a:gd name="connsiteX2" fmla="*/ 11277600 w 11277600"/>
              <a:gd name="connsiteY2" fmla="*/ 626533 h 122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7600" h="1222022">
                <a:moveTo>
                  <a:pt x="0" y="0"/>
                </a:moveTo>
                <a:cubicBezTo>
                  <a:pt x="2861733" y="506589"/>
                  <a:pt x="5723466" y="1013178"/>
                  <a:pt x="7603066" y="1117600"/>
                </a:cubicBezTo>
                <a:cubicBezTo>
                  <a:pt x="9482666" y="1222022"/>
                  <a:pt x="10642600" y="651933"/>
                  <a:pt x="11277600" y="62653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-1719793" y="5915443"/>
            <a:ext cx="11549699" cy="1296987"/>
          </a:xfrm>
          <a:custGeom>
            <a:avLst/>
            <a:gdLst>
              <a:gd name="connsiteX0" fmla="*/ 0 w 11277600"/>
              <a:gd name="connsiteY0" fmla="*/ 0 h 1222022"/>
              <a:gd name="connsiteX1" fmla="*/ 7603066 w 11277600"/>
              <a:gd name="connsiteY1" fmla="*/ 1117600 h 1222022"/>
              <a:gd name="connsiteX2" fmla="*/ 11277600 w 11277600"/>
              <a:gd name="connsiteY2" fmla="*/ 626533 h 122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7600" h="1222022">
                <a:moveTo>
                  <a:pt x="0" y="0"/>
                </a:moveTo>
                <a:cubicBezTo>
                  <a:pt x="2861733" y="506589"/>
                  <a:pt x="5723466" y="1013178"/>
                  <a:pt x="7603066" y="1117600"/>
                </a:cubicBezTo>
                <a:cubicBezTo>
                  <a:pt x="9482666" y="1222022"/>
                  <a:pt x="10642600" y="651933"/>
                  <a:pt x="11277600" y="626533"/>
                </a:cubicBezTo>
              </a:path>
            </a:pathLst>
          </a:custGeom>
          <a:ln>
            <a:solidFill>
              <a:srgbClr val="298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coalition-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2" y="2200205"/>
            <a:ext cx="7426609" cy="18407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33047" y="-39949"/>
            <a:ext cx="9410095" cy="874520"/>
          </a:xfrm>
          <a:prstGeom prst="rect">
            <a:avLst/>
          </a:prstGeom>
          <a:solidFill>
            <a:srgbClr val="293D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329333" y="326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5749000"/>
          </a:xfrm>
          <a:prstGeom prst="rect">
            <a:avLst/>
          </a:prstGeom>
          <a:solidFill>
            <a:srgbClr val="2B3C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3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46092"/>
            <a:ext cx="9144000" cy="2711908"/>
          </a:xfrm>
          <a:prstGeom prst="rect">
            <a:avLst/>
          </a:prstGeom>
          <a:solidFill>
            <a:srgbClr val="2B3C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2728453"/>
          </a:xfrm>
          <a:prstGeom prst="rect">
            <a:avLst/>
          </a:prstGeom>
          <a:solidFill>
            <a:srgbClr val="D9E1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7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527523"/>
            <a:ext cx="9277047" cy="1548191"/>
          </a:xfrm>
          <a:prstGeom prst="rect">
            <a:avLst/>
          </a:prstGeom>
          <a:solidFill>
            <a:srgbClr val="293D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V="1">
            <a:off x="-1727651" y="5947193"/>
            <a:ext cx="11547952" cy="785812"/>
          </a:xfrm>
          <a:custGeom>
            <a:avLst/>
            <a:gdLst>
              <a:gd name="connsiteX0" fmla="*/ 0 w 11277600"/>
              <a:gd name="connsiteY0" fmla="*/ 0 h 1222022"/>
              <a:gd name="connsiteX1" fmla="*/ 7603066 w 11277600"/>
              <a:gd name="connsiteY1" fmla="*/ 1117600 h 1222022"/>
              <a:gd name="connsiteX2" fmla="*/ 11277600 w 11277600"/>
              <a:gd name="connsiteY2" fmla="*/ 626533 h 122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7600" h="1222022">
                <a:moveTo>
                  <a:pt x="0" y="0"/>
                </a:moveTo>
                <a:cubicBezTo>
                  <a:pt x="2861733" y="506589"/>
                  <a:pt x="5723466" y="1013178"/>
                  <a:pt x="7603066" y="1117600"/>
                </a:cubicBezTo>
                <a:cubicBezTo>
                  <a:pt x="9482666" y="1222022"/>
                  <a:pt x="10642600" y="651933"/>
                  <a:pt x="11277600" y="626533"/>
                </a:cubicBezTo>
              </a:path>
            </a:pathLst>
          </a:custGeom>
          <a:ln>
            <a:solidFill>
              <a:srgbClr val="E74B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-1689551" y="5931318"/>
            <a:ext cx="11547952" cy="1028700"/>
          </a:xfrm>
          <a:custGeom>
            <a:avLst/>
            <a:gdLst>
              <a:gd name="connsiteX0" fmla="*/ 0 w 11277600"/>
              <a:gd name="connsiteY0" fmla="*/ 0 h 1222022"/>
              <a:gd name="connsiteX1" fmla="*/ 7603066 w 11277600"/>
              <a:gd name="connsiteY1" fmla="*/ 1117600 h 1222022"/>
              <a:gd name="connsiteX2" fmla="*/ 11277600 w 11277600"/>
              <a:gd name="connsiteY2" fmla="*/ 626533 h 122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7600" h="1222022">
                <a:moveTo>
                  <a:pt x="0" y="0"/>
                </a:moveTo>
                <a:cubicBezTo>
                  <a:pt x="2861733" y="506589"/>
                  <a:pt x="5723466" y="1013178"/>
                  <a:pt x="7603066" y="1117600"/>
                </a:cubicBezTo>
                <a:cubicBezTo>
                  <a:pt x="9482666" y="1222022"/>
                  <a:pt x="10642600" y="651933"/>
                  <a:pt x="11277600" y="62653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-1719793" y="5915443"/>
            <a:ext cx="11549699" cy="1296987"/>
          </a:xfrm>
          <a:custGeom>
            <a:avLst/>
            <a:gdLst>
              <a:gd name="connsiteX0" fmla="*/ 0 w 11277600"/>
              <a:gd name="connsiteY0" fmla="*/ 0 h 1222022"/>
              <a:gd name="connsiteX1" fmla="*/ 7603066 w 11277600"/>
              <a:gd name="connsiteY1" fmla="*/ 1117600 h 1222022"/>
              <a:gd name="connsiteX2" fmla="*/ 11277600 w 11277600"/>
              <a:gd name="connsiteY2" fmla="*/ 626533 h 122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7600" h="1222022">
                <a:moveTo>
                  <a:pt x="0" y="0"/>
                </a:moveTo>
                <a:cubicBezTo>
                  <a:pt x="2861733" y="506589"/>
                  <a:pt x="5723466" y="1013178"/>
                  <a:pt x="7603066" y="1117600"/>
                </a:cubicBezTo>
                <a:cubicBezTo>
                  <a:pt x="9482666" y="1222022"/>
                  <a:pt x="10642600" y="651933"/>
                  <a:pt x="11277600" y="626533"/>
                </a:cubicBezTo>
              </a:path>
            </a:pathLst>
          </a:custGeom>
          <a:ln>
            <a:solidFill>
              <a:srgbClr val="298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coalition-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2" y="2200205"/>
            <a:ext cx="7426609" cy="18407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33047" y="-39949"/>
            <a:ext cx="9410095" cy="874520"/>
          </a:xfrm>
          <a:prstGeom prst="rect">
            <a:avLst/>
          </a:prstGeom>
          <a:solidFill>
            <a:srgbClr val="293D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329333" y="326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2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5749000"/>
          </a:xfrm>
          <a:prstGeom prst="rect">
            <a:avLst/>
          </a:prstGeom>
          <a:solidFill>
            <a:srgbClr val="2B3C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7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46092"/>
            <a:ext cx="9144000" cy="2711908"/>
          </a:xfrm>
          <a:prstGeom prst="rect">
            <a:avLst/>
          </a:prstGeom>
          <a:solidFill>
            <a:srgbClr val="2B3C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2728453"/>
          </a:xfrm>
          <a:prstGeom prst="rect">
            <a:avLst/>
          </a:prstGeom>
          <a:solidFill>
            <a:srgbClr val="D9E1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7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0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6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7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coalition-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9360"/>
            <a:ext cx="2648155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75C1-9799-4042-BAD0-5E24EF97D1A6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0F5F-B37B-43B0-AC72-C8B4F4520F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99A2499-BAAC-BE45-8D2B-A630817F4C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F3CA07C-9B62-6541-8B4C-56BAF422BA0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8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99A2499-BAAC-BE45-8D2B-A630817F4C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F3CA07C-9B62-6541-8B4C-56BAF422BA0F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6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4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jpe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7315200" cy="1981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The College Application: </a:t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An Insider’s View</a:t>
            </a:r>
            <a:endParaRPr lang="en-US" sz="36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8686800" cy="40386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www.admissions.umd.edu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ApplyMaryland@umd.edu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301.314.8385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1.800.422.5867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"/>
            <a:ext cx="779463" cy="765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Individual Institution Application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371600" y="990600"/>
            <a:ext cx="77724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1447800"/>
            <a:ext cx="6705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pPr lvl="1"/>
            <a:r>
              <a:rPr lang="en-US" sz="2200" dirty="0" smtClean="0"/>
              <a:t>Some institutions do not participate in the Common Application, and have their own application form that must be submitted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Most institutions who have their own application offer both a paper and an online version, so students have a choice of submitting the form online or submitting a paper copy through the mail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Checking Your Application Status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371600" y="990600"/>
            <a:ext cx="77724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1295400"/>
            <a:ext cx="6934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What is the next step after submitting your application?  </a:t>
            </a:r>
          </a:p>
          <a:p>
            <a:r>
              <a:rPr lang="en-US" sz="2200" b="1" dirty="0" smtClean="0"/>
              <a:t>Checking its status!</a:t>
            </a:r>
          </a:p>
          <a:p>
            <a:pPr algn="ctr"/>
            <a:endParaRPr lang="en-US" sz="2400" b="1" dirty="0" smtClean="0"/>
          </a:p>
          <a:p>
            <a:endParaRPr lang="en-US" sz="1400" dirty="0" smtClean="0"/>
          </a:p>
          <a:p>
            <a:pPr marL="1035050" indent="-241300">
              <a:buBlip>
                <a:blip r:embed="rId5"/>
              </a:buBlip>
            </a:pPr>
            <a:r>
              <a:rPr lang="en-US" dirty="0" smtClean="0"/>
              <a:t>Checking on your application status is just as important as meeting an application deadline!</a:t>
            </a:r>
          </a:p>
          <a:p>
            <a:pPr marL="1035050" lvl="2" indent="-241300">
              <a:buBlip>
                <a:blip r:embed="rId5"/>
              </a:buBlip>
            </a:pPr>
            <a:endParaRPr lang="en-US" dirty="0" smtClean="0"/>
          </a:p>
          <a:p>
            <a:pPr marL="1035050" indent="-241300">
              <a:buBlip>
                <a:blip r:embed="rId5"/>
              </a:buBlip>
            </a:pPr>
            <a:r>
              <a:rPr lang="en-US" dirty="0" smtClean="0"/>
              <a:t>Checking your status allows you to verify that all of your submitted materials have been received</a:t>
            </a:r>
          </a:p>
          <a:p>
            <a:pPr marL="1035050" indent="-241300">
              <a:buBlip>
                <a:blip r:embed="rId5"/>
              </a:buBlip>
            </a:pPr>
            <a:endParaRPr lang="en-US" dirty="0" smtClean="0"/>
          </a:p>
          <a:p>
            <a:pPr marL="1035050" indent="-241300">
              <a:buBlip>
                <a:blip r:embed="rId5"/>
              </a:buBlip>
            </a:pPr>
            <a:r>
              <a:rPr lang="en-US" dirty="0" smtClean="0"/>
              <a:t>Most institutions offer several options to check on your application’s status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Helpful Hints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371600" y="990600"/>
            <a:ext cx="77724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1524001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 smtClean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214021"/>
            <a:ext cx="678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Blip>
                <a:blip r:embed="rId5"/>
              </a:buBlip>
            </a:pPr>
            <a:r>
              <a:rPr lang="en-US" sz="2200" dirty="0" smtClean="0"/>
              <a:t>Most institutions post their updated application each year around August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—it’s never too early to get started!</a:t>
            </a:r>
          </a:p>
          <a:p>
            <a:pPr marL="284163" indent="-284163">
              <a:buBlip>
                <a:blip r:embed="rId5"/>
              </a:buBlip>
            </a:pPr>
            <a:endParaRPr lang="en-US" sz="2200" dirty="0" smtClean="0"/>
          </a:p>
          <a:p>
            <a:pPr marL="284163" indent="-284163">
              <a:buBlip>
                <a:blip r:embed="rId5"/>
              </a:buBlip>
            </a:pPr>
            <a:r>
              <a:rPr lang="en-US" sz="2200" dirty="0" smtClean="0"/>
              <a:t>Don’t be afraid to ask for help!  </a:t>
            </a:r>
          </a:p>
          <a:p>
            <a:pPr marL="741363" lvl="2" indent="-284163">
              <a:buBlip>
                <a:blip r:embed="rId5"/>
              </a:buBlip>
            </a:pPr>
            <a:r>
              <a:rPr lang="en-US" sz="2000" dirty="0" smtClean="0"/>
              <a:t>Have a teacher, friend, or parent proof-read your essay or résumé </a:t>
            </a:r>
          </a:p>
          <a:p>
            <a:pPr marL="741363" lvl="2" indent="-284163">
              <a:buBlip>
                <a:blip r:embed="rId5"/>
              </a:buBlip>
            </a:pPr>
            <a:endParaRPr lang="en-US" sz="2200" dirty="0" smtClean="0"/>
          </a:p>
          <a:p>
            <a:pPr marL="284163" indent="-284163">
              <a:buBlip>
                <a:blip r:embed="rId5"/>
              </a:buBlip>
            </a:pPr>
            <a:r>
              <a:rPr lang="en-US" sz="2200" dirty="0" smtClean="0"/>
              <a:t>Make sure you give your guidance counselor, teacher, or coach plenty of time to write your recommendation letter. </a:t>
            </a:r>
          </a:p>
          <a:p>
            <a:pPr marL="755650" lvl="1" indent="-290513">
              <a:buBlip>
                <a:blip r:embed="rId5"/>
              </a:buBlip>
            </a:pPr>
            <a:r>
              <a:rPr lang="en-US" sz="2000" dirty="0" smtClean="0"/>
              <a:t>Remember, they probably have other students asking, too!  </a:t>
            </a:r>
          </a:p>
          <a:p>
            <a:pPr marL="755650" lvl="1" indent="-290513">
              <a:buBlip>
                <a:blip r:embed="rId5"/>
              </a:buBlip>
            </a:pPr>
            <a:r>
              <a:rPr lang="en-US" sz="2000" dirty="0" smtClean="0"/>
              <a:t>At least two weeks is appreciated, three-four weeks if possible.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4" b="-9374"/>
          <a:stretch/>
        </p:blipFill>
        <p:spPr bwMode="auto">
          <a:xfrm>
            <a:off x="-21772" y="1143000"/>
            <a:ext cx="9165771" cy="547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771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I’ve completed my applications. Now what?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401301343"/>
              </p:ext>
            </p:extLst>
          </p:nvPr>
        </p:nvGraphicFramePr>
        <p:xfrm>
          <a:off x="685800" y="14478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334000" y="5740400"/>
          <a:ext cx="36576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Up Arrow 9"/>
          <p:cNvSpPr/>
          <p:nvPr/>
        </p:nvSpPr>
        <p:spPr>
          <a:xfrm>
            <a:off x="2133600" y="3429000"/>
            <a:ext cx="685800" cy="6096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371600" y="990600"/>
            <a:ext cx="77724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752600"/>
            <a:ext cx="7239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Good luck with your applications!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Questions?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 b="-5148"/>
          <a:stretch/>
        </p:blipFill>
        <p:spPr bwMode="auto">
          <a:xfrm>
            <a:off x="0" y="1143000"/>
            <a:ext cx="9176657" cy="54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804730753"/>
              </p:ext>
            </p:extLst>
          </p:nvPr>
        </p:nvGraphicFramePr>
        <p:xfrm>
          <a:off x="152400" y="3352800"/>
          <a:ext cx="8839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5720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</a:rPr>
              <a:t>Contact Info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pic>
        <p:nvPicPr>
          <p:cNvPr id="8" name="Picture 7" descr="FTT-UM logo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1447800"/>
            <a:ext cx="5029200" cy="3886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Components of the Application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219200" y="914400"/>
            <a:ext cx="79248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05763844"/>
              </p:ext>
            </p:extLst>
          </p:nvPr>
        </p:nvGraphicFramePr>
        <p:xfrm>
          <a:off x="1295400" y="16002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943417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</a:t>
            </a:r>
            <a:r>
              <a:rPr lang="en-US" dirty="0" smtClean="0"/>
              <a:t>colleges require several </a:t>
            </a:r>
            <a:r>
              <a:rPr lang="en-US" dirty="0"/>
              <a:t>b</a:t>
            </a:r>
            <a:r>
              <a:rPr lang="en-US" dirty="0" smtClean="0"/>
              <a:t>asic elements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umd.edu/campus_tour/slides/3217882425_3facd9ba5a_o.jpg"/>
          <p:cNvPicPr>
            <a:picLocks noChangeAspect="1" noChangeArrowheads="1"/>
          </p:cNvPicPr>
          <p:nvPr/>
        </p:nvPicPr>
        <p:blipFill>
          <a:blip r:embed="rId3" cstate="print"/>
          <a:srcRect l="944" t="2794" r="2330" b="23285"/>
          <a:stretch>
            <a:fillRect/>
          </a:stretch>
        </p:blipFill>
        <p:spPr bwMode="auto">
          <a:xfrm>
            <a:off x="0" y="1447800"/>
            <a:ext cx="9144000" cy="472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Additional Components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10727571"/>
              </p:ext>
            </p:extLst>
          </p:nvPr>
        </p:nvGraphicFramePr>
        <p:xfrm>
          <a:off x="1295400" y="1879600"/>
          <a:ext cx="64770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030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colleges may also require supplemental items: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248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dirty="0" smtClean="0"/>
              <a:t>* UMD does not require separate applications for special programs or merit-based scholarships, but you must apply by the November 1 priority deadline for consideration.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Application Deadlines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82116054"/>
              </p:ext>
            </p:extLst>
          </p:nvPr>
        </p:nvGraphicFramePr>
        <p:xfrm>
          <a:off x="457200" y="1600200"/>
          <a:ext cx="838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066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Understanding the types of deadlines: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Meeting Application Deadlines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371600" y="990600"/>
            <a:ext cx="77724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1371600"/>
            <a:ext cx="640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Blip>
                <a:blip r:embed="rId5"/>
              </a:buBlip>
            </a:pPr>
            <a:r>
              <a:rPr lang="en-US" sz="2000" dirty="0" smtClean="0"/>
              <a:t> Meeting an application deadline means submitting </a:t>
            </a:r>
            <a:r>
              <a:rPr lang="en-US" sz="2000" b="1" dirty="0" smtClean="0"/>
              <a:t>ALL</a:t>
            </a:r>
            <a:r>
              <a:rPr lang="en-US" sz="2000" dirty="0" smtClean="0"/>
              <a:t> of the required documents by the stated date—not just the application form</a:t>
            </a:r>
          </a:p>
          <a:p>
            <a:pPr marL="225425" indent="-225425">
              <a:buBlip>
                <a:blip r:embed="rId5"/>
              </a:buBlip>
            </a:pPr>
            <a:endParaRPr lang="en-US" sz="2000" dirty="0" smtClean="0"/>
          </a:p>
          <a:p>
            <a:pPr marL="225425" indent="-225425">
              <a:buBlip>
                <a:blip r:embed="rId5"/>
              </a:buBlip>
            </a:pPr>
            <a:r>
              <a:rPr lang="en-US" sz="2000" dirty="0" smtClean="0"/>
              <a:t>Most institutions will accept documents as meeting the deadline as long as they are </a:t>
            </a:r>
            <a:r>
              <a:rPr lang="en-US" sz="2000" b="1" dirty="0" smtClean="0"/>
              <a:t>postmarked</a:t>
            </a:r>
            <a:r>
              <a:rPr lang="en-US" sz="2000" dirty="0" smtClean="0"/>
              <a:t> by the required date</a:t>
            </a:r>
          </a:p>
          <a:p>
            <a:pPr marL="225425" indent="-225425">
              <a:buBlip>
                <a:blip r:embed="rId5"/>
              </a:buBlip>
            </a:pPr>
            <a:endParaRPr lang="en-US" sz="2000" dirty="0" smtClean="0"/>
          </a:p>
          <a:p>
            <a:pPr marL="225425" indent="-225425">
              <a:buBlip>
                <a:blip r:embed="rId5"/>
              </a:buBlip>
            </a:pPr>
            <a:r>
              <a:rPr lang="en-US" sz="2000" dirty="0" smtClean="0"/>
              <a:t>Submitting applications and documents </a:t>
            </a:r>
            <a:r>
              <a:rPr lang="en-US" sz="2000" b="1" dirty="0" smtClean="0"/>
              <a:t>early</a:t>
            </a:r>
            <a:r>
              <a:rPr lang="en-US" sz="2000" dirty="0" smtClean="0"/>
              <a:t> is the best way to be sure that they are meeting the deadline </a:t>
            </a:r>
          </a:p>
          <a:p>
            <a:pPr marL="225425" indent="-225425">
              <a:buBlip>
                <a:blip r:embed="rId5"/>
              </a:buBlip>
            </a:pPr>
            <a:endParaRPr lang="en-US" sz="2000" dirty="0" smtClean="0"/>
          </a:p>
          <a:p>
            <a:pPr marL="225425" indent="-225425">
              <a:buBlip>
                <a:blip r:embed="rId5"/>
              </a:buBlip>
            </a:pPr>
            <a:r>
              <a:rPr lang="en-US" sz="2000" dirty="0" smtClean="0"/>
              <a:t>Although many early deadlines are not until November or December, most institutions begin accepting applications as early as August or September!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Types of Admission Applications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3" b="8570"/>
          <a:stretch/>
        </p:blipFill>
        <p:spPr bwMode="auto">
          <a:xfrm>
            <a:off x="0" y="1219200"/>
            <a:ext cx="9144000" cy="483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09179927"/>
              </p:ext>
            </p:extLst>
          </p:nvPr>
        </p:nvGraphicFramePr>
        <p:xfrm>
          <a:off x="1066800" y="1752837"/>
          <a:ext cx="7239000" cy="422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236612" y="1575145"/>
            <a:ext cx="2975576" cy="2060684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4"/>
          <p:cNvSpPr/>
          <p:nvPr/>
        </p:nvSpPr>
        <p:spPr>
          <a:xfrm>
            <a:off x="3337206" y="1677564"/>
            <a:ext cx="2774388" cy="18594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The Coalition Application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/>
              <a:t>*New*</a:t>
            </a:r>
            <a:endParaRPr lang="en-US" sz="3600" kern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5" y="335244"/>
            <a:ext cx="8697007" cy="6522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1853" y="4628949"/>
            <a:ext cx="2095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</a:rPr>
              <a:t>VIRTUAL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</a:rPr>
            </a:br>
            <a:r>
              <a:rPr lang="en-US" sz="1400" b="1" dirty="0" smtClean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</a:rPr>
              <a:t>LOCKER </a:t>
            </a:r>
            <a:endParaRPr lang="en-US" sz="1400" b="1" dirty="0">
              <a:solidFill>
                <a:srgbClr val="FFFFFF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1025" y="4628949"/>
            <a:ext cx="2095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</a:rPr>
              <a:t>COLLABORATION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</a:rPr>
              <a:t>PLATFORM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9537" y="4628949"/>
            <a:ext cx="2095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Helvetica"/>
                <a:ea typeface="ＭＳ Ｐゴシック" charset="0"/>
                <a:cs typeface="Helvetica"/>
              </a:rPr>
              <a:t>APPLICATION PORTAL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2320"/>
            <a:ext cx="8229600" cy="4525963"/>
          </a:xfrm>
        </p:spPr>
        <p:txBody>
          <a:bodyPr anchor="t"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</a:rPr>
              <a:t>A </a:t>
            </a:r>
            <a:r>
              <a:rPr lang="en-US" sz="1800" dirty="0">
                <a:solidFill>
                  <a:srgbClr val="FFFFFF"/>
                </a:solidFill>
                <a:latin typeface="Helvetica" pitchFamily="34" charset="0"/>
              </a:rPr>
              <a:t>single platform to </a:t>
            </a: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</a:rPr>
              <a:t>plan, build</a:t>
            </a:r>
            <a:r>
              <a:rPr lang="en-US" sz="1800" dirty="0">
                <a:solidFill>
                  <a:srgbClr val="FFFFFF"/>
                </a:solidFill>
                <a:latin typeface="Helvetica" pitchFamily="34" charset="0"/>
              </a:rPr>
              <a:t>, organize, and refine a student’s application to a variety of excellent </a:t>
            </a: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</a:rPr>
              <a:t>institutions.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spc="-50" dirty="0">
              <a:solidFill>
                <a:srgbClr val="FFFFFF"/>
              </a:solidFill>
              <a:latin typeface="Helvetica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pc="-50" dirty="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rPr>
              <a:t>Confidence that if admitted to any Coalition school, they will be offered a responsible financial aid package and have a strong likelihood of college </a:t>
            </a: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rPr>
              <a:t>success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  <a:latin typeface="Helvetica" pitchFamily="34" charset="0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rPr>
              <a:t>Coalition schools can be trusted to meet their commitment to access and outcomes.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FFF"/>
              </a:solidFill>
              <a:latin typeface="Helvetica" pitchFamily="34" charset="0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rPr>
              <a:t>Responsive </a:t>
            </a:r>
            <a:r>
              <a:rPr lang="en-US" sz="1800" dirty="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rPr>
              <a:t>and adaptive application design allows students and families to engage through any computer, tablet, or mobile </a:t>
            </a:r>
            <a:r>
              <a:rPr lang="en-US" sz="1800" dirty="0" smtClean="0">
                <a:solidFill>
                  <a:srgbClr val="FFFFFF"/>
                </a:solidFill>
                <a:latin typeface="Helvetica" pitchFamily="34" charset="0"/>
                <a:ea typeface="+mn-ea"/>
                <a:cs typeface="+mn-cs"/>
              </a:rPr>
              <a:t>device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4997"/>
            <a:ext cx="8229600" cy="1143000"/>
          </a:xfrm>
        </p:spPr>
        <p:txBody>
          <a:bodyPr/>
          <a:lstStyle/>
          <a:p>
            <a:pPr lvl="0" algn="l"/>
            <a:r>
              <a:rPr lang="en-US" sz="2800" b="1" dirty="0" smtClean="0">
                <a:solidFill>
                  <a:srgbClr val="FFFFFF"/>
                </a:solidFill>
                <a:latin typeface="Helvetica"/>
                <a:cs typeface="Helvetica"/>
              </a:rPr>
              <a:t>Coalition Benefits </a:t>
            </a:r>
            <a:r>
              <a:rPr lang="en-US" sz="2800" b="1" dirty="0">
                <a:solidFill>
                  <a:srgbClr val="FFFFFF"/>
                </a:solidFill>
                <a:latin typeface="Helvetica" pitchFamily="34" charset="0"/>
                <a:cs typeface="Helvetica"/>
              </a:rPr>
              <a:t>f</a:t>
            </a:r>
            <a:r>
              <a:rPr lang="en-US" sz="2800" b="1" dirty="0" smtClean="0">
                <a:solidFill>
                  <a:srgbClr val="FFFFFF"/>
                </a:solidFill>
                <a:latin typeface="Helvetica" pitchFamily="34" charset="0"/>
              </a:rPr>
              <a:t>or </a:t>
            </a:r>
            <a:r>
              <a:rPr lang="en-US" sz="2800" b="1" dirty="0">
                <a:solidFill>
                  <a:srgbClr val="FFFFFF"/>
                </a:solidFill>
                <a:latin typeface="Helvetica" pitchFamily="34" charset="0"/>
              </a:rPr>
              <a:t>Students and Families</a:t>
            </a:r>
            <a:r>
              <a:rPr lang="en-US" b="1" dirty="0">
                <a:solidFill>
                  <a:srgbClr val="FFFFFF"/>
                </a:solidFill>
                <a:latin typeface="Helvetica" pitchFamily="34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Helvetica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TT_Shell_186.eps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7097" t="52632" r="89978"/>
          <a:stretch>
            <a:fillRect/>
          </a:stretch>
        </p:blipFill>
        <p:spPr>
          <a:xfrm>
            <a:off x="0" y="0"/>
            <a:ext cx="214287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Common Application</a:t>
            </a:r>
            <a:endParaRPr lang="en-US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47638"/>
            <a:ext cx="703263" cy="690562"/>
          </a:xfrm>
          <a:prstGeom prst="rect">
            <a:avLst/>
          </a:prstGeom>
          <a:noFill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371600" y="990600"/>
            <a:ext cx="77724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371600"/>
            <a:ext cx="6553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pPr lvl="1"/>
            <a:r>
              <a:rPr lang="en-US" sz="2200" dirty="0" smtClean="0"/>
              <a:t>The “Common App” is an organization serving students and institutions by providing an application which can be submitting to over 400 institutions who participate in the Common Application membership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/>
          </a:p>
          <a:p>
            <a:pPr lvl="1">
              <a:buFont typeface="Wingdings" pitchFamily="2" charset="2"/>
              <a:buChar char="q"/>
            </a:pPr>
            <a:endParaRPr lang="en-US" sz="2200" dirty="0" smtClean="0"/>
          </a:p>
          <a:p>
            <a:pPr lvl="1"/>
            <a:r>
              <a:rPr lang="en-US" sz="2200" dirty="0" smtClean="0"/>
              <a:t>The Common App thus helps provide access to higher education by allowing students to apply to multiple institutions with one application form </a:t>
            </a:r>
          </a:p>
          <a:p>
            <a:pPr lvl="1"/>
            <a:endParaRPr lang="en-US" sz="2200" dirty="0" smtClean="0"/>
          </a:p>
        </p:txBody>
      </p:sp>
      <p:pic>
        <p:nvPicPr>
          <p:cNvPr id="37890" name="Picture 2" descr="Common App On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6657" y="5410200"/>
            <a:ext cx="3429000" cy="12261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C0C0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alition-template-pre-2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alition-template-pre-2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906</Words>
  <Application>Microsoft Office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Helvetica</vt:lpstr>
      <vt:lpstr>Verdana</vt:lpstr>
      <vt:lpstr>Wingdings</vt:lpstr>
      <vt:lpstr>Office Theme</vt:lpstr>
      <vt:lpstr>coalition-template-pre-2004</vt:lpstr>
      <vt:lpstr>1_coalition-template-pre-2004</vt:lpstr>
      <vt:lpstr>The College Application:  An Insider’s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Coalition Benefits for Students and Families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elr</dc:creator>
  <cp:lastModifiedBy>Frank White</cp:lastModifiedBy>
  <cp:revision>90</cp:revision>
  <dcterms:created xsi:type="dcterms:W3CDTF">2011-05-24T16:02:37Z</dcterms:created>
  <dcterms:modified xsi:type="dcterms:W3CDTF">2018-07-13T18:16:37Z</dcterms:modified>
</cp:coreProperties>
</file>