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sldIdLst>
    <p:sldId id="256" r:id="rId2"/>
    <p:sldId id="266" r:id="rId3"/>
    <p:sldId id="279" r:id="rId4"/>
    <p:sldId id="257" r:id="rId5"/>
    <p:sldId id="277" r:id="rId6"/>
    <p:sldId id="259" r:id="rId7"/>
    <p:sldId id="260" r:id="rId8"/>
    <p:sldId id="262" r:id="rId9"/>
    <p:sldId id="261" r:id="rId10"/>
    <p:sldId id="265" r:id="rId11"/>
    <p:sldId id="258" r:id="rId12"/>
    <p:sldId id="263" r:id="rId13"/>
    <p:sldId id="270" r:id="rId14"/>
    <p:sldId id="264" r:id="rId15"/>
    <p:sldId id="274" r:id="rId16"/>
    <p:sldId id="267" r:id="rId17"/>
    <p:sldId id="276" r:id="rId18"/>
    <p:sldId id="275" r:id="rId19"/>
    <p:sldId id="271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5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7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054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75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469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417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47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652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4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50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70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6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6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1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8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07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1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9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xgwOM2kAn7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939" y="2598494"/>
            <a:ext cx="8825658" cy="2677648"/>
          </a:xfrm>
        </p:spPr>
        <p:txBody>
          <a:bodyPr/>
          <a:lstStyle/>
          <a:p>
            <a:r>
              <a:rPr lang="en-US" dirty="0" smtClean="0"/>
              <a:t>College Application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939" y="5276141"/>
            <a:ext cx="8825658" cy="861420"/>
          </a:xfrm>
        </p:spPr>
        <p:txBody>
          <a:bodyPr/>
          <a:lstStyle/>
          <a:p>
            <a:r>
              <a:rPr lang="en-US" dirty="0" smtClean="0"/>
              <a:t>Reservoir High School</a:t>
            </a:r>
            <a:endParaRPr lang="en-US" dirty="0"/>
          </a:p>
        </p:txBody>
      </p:sp>
      <p:pic>
        <p:nvPicPr>
          <p:cNvPr id="5" name="Picture 4" descr="The &lt;strong&gt;College&lt;/strong&gt; &lt;strong&gt;Admission&lt;/strong&gt; &lt;strong&gt;Process&lt;/strong&gt; &amp; The Cost Of Standardize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63" y="468078"/>
            <a:ext cx="8089900" cy="3949700"/>
          </a:xfrm>
          <a:prstGeom prst="rect">
            <a:avLst/>
          </a:prstGeom>
          <a:ln>
            <a:noFill/>
          </a:ln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3848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3907" y="2940244"/>
            <a:ext cx="3860260" cy="17356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Make an appt. to meet with your </a:t>
            </a:r>
            <a:r>
              <a:rPr lang="en-US" dirty="0" smtClean="0"/>
              <a:t>(child’s) </a:t>
            </a:r>
            <a:r>
              <a:rPr lang="en-US" dirty="0" smtClean="0"/>
              <a:t>school counselor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501" y="1913552"/>
            <a:ext cx="5599290" cy="37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1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Take the SAT’s/ACT’s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SAT’s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Test Date</a:t>
            </a:r>
          </a:p>
          <a:p>
            <a:pPr lvl="1"/>
            <a:r>
              <a:rPr lang="en-US" b="1" dirty="0" smtClean="0"/>
              <a:t>Aug. 25.	(deadline Jul. 27, 2018) </a:t>
            </a:r>
          </a:p>
          <a:p>
            <a:pPr lvl="1"/>
            <a:r>
              <a:rPr lang="en-US" b="1" dirty="0" smtClean="0"/>
              <a:t>Oct. 6 	(deadline Sept. 7, 2018)</a:t>
            </a:r>
          </a:p>
          <a:p>
            <a:pPr lvl="1"/>
            <a:r>
              <a:rPr lang="en-US" dirty="0" smtClean="0"/>
              <a:t>Nov. 3.	(deadline Oct. 5, 2018)</a:t>
            </a:r>
          </a:p>
          <a:p>
            <a:r>
              <a:rPr lang="en-US" dirty="0" smtClean="0"/>
              <a:t>Fees</a:t>
            </a:r>
          </a:p>
          <a:p>
            <a:pPr lvl="1"/>
            <a:r>
              <a:rPr lang="en-US" dirty="0" smtClean="0"/>
              <a:t>$47.50		no essay</a:t>
            </a:r>
          </a:p>
          <a:p>
            <a:pPr lvl="1"/>
            <a:r>
              <a:rPr lang="en-US" dirty="0" smtClean="0"/>
              <a:t>$64.50		W/ essay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ACT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976524" cy="2840039"/>
          </a:xfrm>
        </p:spPr>
        <p:txBody>
          <a:bodyPr/>
          <a:lstStyle/>
          <a:p>
            <a:r>
              <a:rPr lang="en-US" dirty="0" smtClean="0"/>
              <a:t>Test Date</a:t>
            </a:r>
          </a:p>
          <a:p>
            <a:pPr lvl="1"/>
            <a:r>
              <a:rPr lang="en-US" b="1" dirty="0" smtClean="0"/>
              <a:t>Sept. 8</a:t>
            </a:r>
            <a:r>
              <a:rPr lang="en-US" b="1" dirty="0"/>
              <a:t>, </a:t>
            </a:r>
            <a:r>
              <a:rPr lang="en-US" b="1" dirty="0" smtClean="0"/>
              <a:t>2018	(deadline Aug 10</a:t>
            </a:r>
            <a:r>
              <a:rPr lang="en-US" b="1" dirty="0"/>
              <a:t>, </a:t>
            </a:r>
            <a:r>
              <a:rPr lang="en-US" b="1" dirty="0" smtClean="0"/>
              <a:t>2018)</a:t>
            </a:r>
          </a:p>
          <a:p>
            <a:pPr lvl="1"/>
            <a:r>
              <a:rPr lang="en-US" dirty="0" smtClean="0"/>
              <a:t>Oct. </a:t>
            </a:r>
            <a:r>
              <a:rPr lang="en-US" dirty="0"/>
              <a:t>27, </a:t>
            </a:r>
            <a:r>
              <a:rPr lang="en-US" dirty="0" smtClean="0"/>
              <a:t>2018	(deadline Sept. </a:t>
            </a:r>
            <a:r>
              <a:rPr lang="en-US" dirty="0"/>
              <a:t>28, </a:t>
            </a:r>
            <a:r>
              <a:rPr lang="en-US" dirty="0" smtClean="0"/>
              <a:t>2018)</a:t>
            </a:r>
          </a:p>
          <a:p>
            <a:pPr lvl="1"/>
            <a:endParaRPr lang="en-US" dirty="0"/>
          </a:p>
          <a:p>
            <a:r>
              <a:rPr lang="en-US" dirty="0" smtClean="0"/>
              <a:t>Fees</a:t>
            </a:r>
          </a:p>
          <a:p>
            <a:pPr lvl="1"/>
            <a:r>
              <a:rPr lang="en-US" dirty="0" smtClean="0"/>
              <a:t>$46.00		no essay</a:t>
            </a:r>
          </a:p>
          <a:p>
            <a:pPr lvl="1"/>
            <a:r>
              <a:rPr lang="en-US" dirty="0" smtClean="0"/>
              <a:t>$62.50		w/essay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55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College</a:t>
            </a:r>
            <a:br>
              <a:rPr lang="en-US" dirty="0" smtClean="0"/>
            </a:br>
            <a:r>
              <a:rPr lang="en-US" dirty="0" smtClean="0"/>
              <a:t>Application </a:t>
            </a:r>
            <a:r>
              <a:rPr lang="en-US" dirty="0"/>
              <a:t>P</a:t>
            </a:r>
            <a:r>
              <a:rPr lang="en-US" dirty="0" smtClean="0"/>
              <a:t>rocess</a:t>
            </a:r>
            <a:endParaRPr lang="en-US" dirty="0"/>
          </a:p>
        </p:txBody>
      </p:sp>
      <p:pic>
        <p:nvPicPr>
          <p:cNvPr id="6" name="Picture Placeholder 5" descr="Special Needs Digest: &lt;strong&gt;College Application Process&lt;/strong&gt; for ...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" t="-9091" r="26031" b="9091"/>
          <a:stretch/>
        </p:blipFill>
        <p:spPr>
          <a:xfrm>
            <a:off x="6270779" y="1143000"/>
            <a:ext cx="5662603" cy="4572000"/>
          </a:xfrm>
          <a:effectLst>
            <a:outerShdw blurRad="50800" dist="50800" dir="5400000" algn="tl" rotWithShape="0">
              <a:srgbClr val="000000">
                <a:alpha val="43000"/>
              </a:srgbClr>
            </a:outerShdw>
            <a:softEdge rad="31750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&lt;strong&gt;Early&lt;/strong&gt; Start is a Smart Start - YouTube"/>
          <p:cNvPicPr>
            <a:picLocks noGrp="1" noChangeAspect="1"/>
          </p:cNvPicPr>
          <p:nvPr>
            <p:ph type="pic" idx="1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1" b="15461"/>
          <a:stretch>
            <a:fillRect/>
          </a:stretch>
        </p:blipFill>
        <p:spPr>
          <a:ln>
            <a:noFill/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  <a:softEdge rad="635000"/>
          </a:effectLst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7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Several Ways to apply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Common Application</a:t>
            </a:r>
            <a:endParaRPr lang="en-US" dirty="0"/>
          </a:p>
        </p:txBody>
      </p:sp>
      <p:pic>
        <p:nvPicPr>
          <p:cNvPr id="16" name="Picture Placeholder 15" descr="Fairview High School &gt; Overview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0" b="11290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 smtClean="0"/>
              <a:t>More than 750 schools use this service.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The Coalition</a:t>
            </a:r>
            <a:endParaRPr lang="en-US" dirty="0"/>
          </a:p>
        </p:txBody>
      </p:sp>
      <p:pic>
        <p:nvPicPr>
          <p:cNvPr id="17" name="Picture Placeholder 16" descr="&lt;strong&gt;coalition&lt;/strong&gt; | All College Application Essays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" b="2009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 smtClean="0"/>
              <a:t>Approximately 100 schools use this service.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Common Black College Application</a:t>
            </a:r>
            <a:endParaRPr lang="en-US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031" y="2747470"/>
            <a:ext cx="2691242" cy="1303570"/>
          </a:xfrm>
        </p:spPr>
      </p:pic>
      <p:sp>
        <p:nvSpPr>
          <p:cNvPr id="12" name="Text Placeholder 11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 smtClean="0"/>
              <a:t>Approximately 53 schools use this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8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Several Ways to apply</a:t>
            </a:r>
            <a:endParaRPr lang="en-US" dirty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9" r="2352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The Actual College/University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8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Application Components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Demographics</a:t>
            </a:r>
          </a:p>
          <a:p>
            <a:pPr lvl="1"/>
            <a:r>
              <a:rPr lang="en-US" dirty="0" smtClean="0"/>
              <a:t>Year of entry at college/university</a:t>
            </a:r>
          </a:p>
          <a:p>
            <a:pPr lvl="1"/>
            <a:r>
              <a:rPr lang="en-US" dirty="0" smtClean="0"/>
              <a:t>Affirmations</a:t>
            </a:r>
          </a:p>
          <a:p>
            <a:pPr lvl="2"/>
            <a:r>
              <a:rPr lang="en-US" dirty="0" smtClean="0"/>
              <a:t>How to receive information</a:t>
            </a:r>
          </a:p>
          <a:p>
            <a:pPr lvl="2"/>
            <a:r>
              <a:rPr lang="en-US" dirty="0" smtClean="0"/>
              <a:t>Affirming that you are over 13. </a:t>
            </a:r>
          </a:p>
          <a:p>
            <a:pPr lvl="1"/>
            <a:r>
              <a:rPr lang="en-US" dirty="0" smtClean="0"/>
              <a:t>Name, Address, Geographic </a:t>
            </a:r>
          </a:p>
          <a:p>
            <a:pPr lvl="1"/>
            <a:r>
              <a:rPr lang="en-US" dirty="0" smtClean="0"/>
              <a:t>Complete the education portion (priority)</a:t>
            </a:r>
          </a:p>
          <a:p>
            <a:pPr lvl="2"/>
            <a:r>
              <a:rPr lang="en-US" dirty="0" smtClean="0"/>
              <a:t>Self report course history/grades, clubs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Key Information</a:t>
            </a:r>
          </a:p>
          <a:p>
            <a:pPr lvl="1"/>
            <a:r>
              <a:rPr lang="en-US" dirty="0"/>
              <a:t>Add School </a:t>
            </a:r>
          </a:p>
          <a:p>
            <a:pPr lvl="1"/>
            <a:r>
              <a:rPr lang="en-US" dirty="0"/>
              <a:t>Sign </a:t>
            </a:r>
            <a:r>
              <a:rPr lang="en-US" dirty="0" smtClean="0"/>
              <a:t>FERPA</a:t>
            </a:r>
          </a:p>
          <a:p>
            <a:r>
              <a:rPr lang="en-US" dirty="0" smtClean="0"/>
              <a:t>School/Community Involvement</a:t>
            </a:r>
            <a:endParaRPr lang="en-US" dirty="0"/>
          </a:p>
          <a:p>
            <a:r>
              <a:rPr lang="en-US" dirty="0"/>
              <a:t>Essay for university</a:t>
            </a:r>
          </a:p>
          <a:p>
            <a:r>
              <a:rPr lang="en-US" dirty="0"/>
              <a:t>Supplemental Essay </a:t>
            </a:r>
          </a:p>
          <a:p>
            <a:pPr lvl="1"/>
            <a:r>
              <a:rPr lang="en-US" dirty="0"/>
              <a:t>(Some Schools require)</a:t>
            </a:r>
          </a:p>
          <a:p>
            <a:pPr lvl="1"/>
            <a:r>
              <a:rPr lang="en-US" dirty="0"/>
              <a:t>Some Schools require short essay on a variety of topics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7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Send SAT and/or ACT Scores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8" y="2955636"/>
            <a:ext cx="6111476" cy="2946399"/>
          </a:xfrm>
          <a:ln>
            <a:noFill/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  <a:softEdge rad="317500"/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137" y="2558473"/>
            <a:ext cx="4776518" cy="3343563"/>
          </a:xfr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1948873" y="6049818"/>
            <a:ext cx="8174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Counselor will not send your scores, it is your responsibility.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Required Forms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Waivers of Rights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 smtClean="0"/>
              <a:t>Needs to be complete and turned in ASAP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Transcript Request 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Needs to be complete and turned in to students services 20 days prior to your </a:t>
            </a:r>
            <a:r>
              <a:rPr lang="en-US" sz="3600" b="1" dirty="0"/>
              <a:t>1</a:t>
            </a:r>
            <a:r>
              <a:rPr lang="en-US" sz="3600" b="1" baseline="30000" dirty="0"/>
              <a:t>st</a:t>
            </a:r>
            <a:r>
              <a:rPr lang="en-US" dirty="0"/>
              <a:t> deadline.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You can complete more than one form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Naviance</a:t>
            </a:r>
            <a:r>
              <a:rPr lang="en-US" dirty="0" smtClean="0"/>
              <a:t> Surveys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 smtClean="0"/>
              <a:t>Need to be complete prior to the start of school.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4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October 1, 2018</a:t>
            </a:r>
            <a:endParaRPr lang="en-US" dirty="0"/>
          </a:p>
        </p:txBody>
      </p:sp>
      <p:pic>
        <p:nvPicPr>
          <p:cNvPr id="11" name="Content Placeholder 10" descr="Changes coming to &lt;strong&gt;FAFSA&lt;/strong&gt; for the 2017-18 school yea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056" y="2296160"/>
            <a:ext cx="7634067" cy="4135120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131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74959"/>
            <a:ext cx="2793159" cy="1600200"/>
          </a:xfrm>
        </p:spPr>
        <p:txBody>
          <a:bodyPr anchor="ctr"/>
          <a:lstStyle/>
          <a:p>
            <a:pPr algn="ctr"/>
            <a:r>
              <a:rPr lang="en-US" sz="4400" dirty="0" smtClean="0"/>
              <a:t>Overview</a:t>
            </a:r>
            <a:endParaRPr lang="en-US" sz="4400" dirty="0"/>
          </a:p>
        </p:txBody>
      </p:sp>
      <p:pic>
        <p:nvPicPr>
          <p:cNvPr id="5" name="Content Placeholder 4" descr="3 Golden Rules for Storag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26" y="1447800"/>
            <a:ext cx="3457635" cy="457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2175159"/>
            <a:ext cx="2793158" cy="3129279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Research </a:t>
            </a:r>
            <a:r>
              <a:rPr lang="en-US" sz="1800" dirty="0"/>
              <a:t>school</a:t>
            </a:r>
          </a:p>
          <a:p>
            <a:pPr algn="ctr"/>
            <a:r>
              <a:rPr lang="en-US" sz="1800" dirty="0"/>
              <a:t>The </a:t>
            </a:r>
            <a:r>
              <a:rPr lang="en-US" sz="1800" dirty="0" smtClean="0"/>
              <a:t>Right Fit</a:t>
            </a:r>
            <a:endParaRPr lang="en-US" sz="1800" dirty="0"/>
          </a:p>
          <a:p>
            <a:pPr algn="ctr"/>
            <a:r>
              <a:rPr lang="en-US" sz="1800" dirty="0"/>
              <a:t>Campus Tours</a:t>
            </a:r>
          </a:p>
          <a:p>
            <a:pPr algn="ctr"/>
            <a:r>
              <a:rPr lang="en-US" sz="1800" dirty="0"/>
              <a:t>Create an application profile</a:t>
            </a:r>
          </a:p>
          <a:p>
            <a:pPr algn="ctr"/>
            <a:r>
              <a:rPr lang="en-US" sz="1800" dirty="0"/>
              <a:t>Send Scores to prospective schools</a:t>
            </a:r>
          </a:p>
          <a:p>
            <a:pPr algn="ctr"/>
            <a:r>
              <a:rPr lang="en-US" sz="1800" dirty="0"/>
              <a:t>Additional Info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427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Additional Information</a:t>
            </a:r>
            <a:endParaRPr lang="en-US" sz="3600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Midyear grades (1</a:t>
            </a:r>
            <a:r>
              <a:rPr lang="en-US" baseline="30000" dirty="0" smtClean="0"/>
              <a:t>st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, and midterm) to all schools you mentioned on your transcripts request form</a:t>
            </a:r>
          </a:p>
          <a:p>
            <a:r>
              <a:rPr lang="en-US" dirty="0" smtClean="0"/>
              <a:t>Final transcript to the school, that you plan to attend in the Fall </a:t>
            </a: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Know that we will send your…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378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do I Start?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College Board “Big Future”</a:t>
            </a:r>
            <a:endParaRPr lang="en-US" dirty="0"/>
          </a:p>
        </p:txBody>
      </p:sp>
      <p:pic>
        <p:nvPicPr>
          <p:cNvPr id="28" name="Content Placeholder 27" descr="My Take on the &lt;strong&gt;College&lt;/strong&gt; &lt;strong&gt;Board&lt;/strong&gt;'s BigFuture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80" y="3179763"/>
            <a:ext cx="3696252" cy="2840037"/>
          </a:xfrm>
        </p:spPr>
      </p:pic>
      <p:sp>
        <p:nvSpPr>
          <p:cNvPr id="26" name="Text Placeholder 2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Princeton Review</a:t>
            </a:r>
            <a:endParaRPr lang="en-US" dirty="0"/>
          </a:p>
        </p:txBody>
      </p:sp>
      <p:pic>
        <p:nvPicPr>
          <p:cNvPr id="29" name="Content Placeholder 28" descr="&lt;strong&gt;Princeton Review&lt;/strong&gt; | Portfolio | Charlesbank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224" y="3179763"/>
            <a:ext cx="4307389" cy="2840037"/>
          </a:xfrm>
        </p:spPr>
      </p:pic>
    </p:spTree>
    <p:extLst>
      <p:ext uri="{BB962C8B-B14F-4D97-AF65-F5344CB8AC3E}">
        <p14:creationId xmlns:p14="http://schemas.microsoft.com/office/powerpoint/2010/main" val="328675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Create a list of schools that fit your academic, financially profile.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ere’s How to Overcome Pre-Exam Jitters. Keep Calm an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931" y="1947971"/>
            <a:ext cx="5321587" cy="334850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69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Things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know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Grades</a:t>
            </a:r>
          </a:p>
          <a:p>
            <a:r>
              <a:rPr lang="en-US" dirty="0"/>
              <a:t>Scores (</a:t>
            </a:r>
            <a:r>
              <a:rPr lang="en-US" dirty="0" err="1"/>
              <a:t>ie</a:t>
            </a:r>
            <a:r>
              <a:rPr lang="en-US" dirty="0"/>
              <a:t>. SAT and ACT)</a:t>
            </a:r>
          </a:p>
          <a:p>
            <a:r>
              <a:rPr lang="en-US" dirty="0"/>
              <a:t>Cost</a:t>
            </a:r>
          </a:p>
          <a:p>
            <a:r>
              <a:rPr lang="en-US" dirty="0" smtClean="0"/>
              <a:t>Personality</a:t>
            </a:r>
          </a:p>
          <a:p>
            <a:r>
              <a:rPr lang="en-US" dirty="0" smtClean="0"/>
              <a:t>Values/beliefs</a:t>
            </a:r>
            <a:endParaRPr lang="en-US" dirty="0"/>
          </a:p>
          <a:p>
            <a:r>
              <a:rPr lang="en-US" dirty="0" smtClean="0"/>
              <a:t>Potential Major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Need to know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Majors offered</a:t>
            </a:r>
          </a:p>
          <a:p>
            <a:r>
              <a:rPr lang="en-US" dirty="0" smtClean="0"/>
              <a:t>Graduation </a:t>
            </a:r>
            <a:r>
              <a:rPr lang="en-US" dirty="0"/>
              <a:t>Rate</a:t>
            </a:r>
          </a:p>
          <a:p>
            <a:r>
              <a:rPr lang="en-US" dirty="0"/>
              <a:t>Student/Staff Ratio</a:t>
            </a:r>
          </a:p>
          <a:p>
            <a:r>
              <a:rPr lang="en-US" dirty="0" smtClean="0"/>
              <a:t>Cost</a:t>
            </a:r>
          </a:p>
          <a:p>
            <a:r>
              <a:rPr lang="en-US" dirty="0" smtClean="0"/>
              <a:t>Location</a:t>
            </a:r>
            <a:endParaRPr lang="en-US" dirty="0"/>
          </a:p>
          <a:p>
            <a:r>
              <a:rPr lang="en-US" dirty="0"/>
              <a:t>Diversity</a:t>
            </a:r>
          </a:p>
          <a:p>
            <a:r>
              <a:rPr lang="en-US" dirty="0"/>
              <a:t>Clubs/Activities </a:t>
            </a:r>
          </a:p>
          <a:p>
            <a:r>
              <a:rPr lang="en-US" dirty="0"/>
              <a:t>Campus Safety</a:t>
            </a:r>
          </a:p>
          <a:p>
            <a:r>
              <a:rPr lang="en-US" dirty="0"/>
              <a:t>Career </a:t>
            </a:r>
            <a:r>
              <a:rPr lang="en-US" dirty="0" smtClean="0"/>
              <a:t>Services</a:t>
            </a:r>
          </a:p>
          <a:p>
            <a:r>
              <a:rPr lang="en-US" dirty="0" smtClean="0"/>
              <a:t>Additional info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9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Spreadsheet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Microsoft Excel 2016, &lt;strong&gt;Spreadsheet&lt;/strong&gt; Software, Excel Free Tri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682" y="2235201"/>
            <a:ext cx="4715777" cy="271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Spreadsheet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List Potential Schools</a:t>
            </a:r>
          </a:p>
          <a:p>
            <a:r>
              <a:rPr lang="en-US" dirty="0"/>
              <a:t>L</a:t>
            </a:r>
            <a:r>
              <a:rPr lang="en-US" dirty="0" smtClean="0"/>
              <a:t>ocation</a:t>
            </a:r>
          </a:p>
          <a:p>
            <a:r>
              <a:rPr lang="en-US" dirty="0" smtClean="0"/>
              <a:t>Cost to attend</a:t>
            </a:r>
          </a:p>
          <a:p>
            <a:r>
              <a:rPr lang="en-US" dirty="0" smtClean="0"/>
              <a:t>Retention/Graduation Rate</a:t>
            </a:r>
          </a:p>
          <a:p>
            <a:r>
              <a:rPr lang="en-US" dirty="0" smtClean="0"/>
              <a:t>School size</a:t>
            </a:r>
          </a:p>
          <a:p>
            <a:r>
              <a:rPr lang="en-US" dirty="0" smtClean="0"/>
              <a:t>Application Fee</a:t>
            </a:r>
          </a:p>
          <a:p>
            <a:r>
              <a:rPr lang="en-US" dirty="0" smtClean="0"/>
              <a:t>Do they…</a:t>
            </a:r>
          </a:p>
          <a:p>
            <a:pPr lvl="1"/>
            <a:r>
              <a:rPr lang="en-US" dirty="0" smtClean="0"/>
              <a:t>Offer intended major</a:t>
            </a:r>
          </a:p>
          <a:p>
            <a:pPr lvl="1"/>
            <a:r>
              <a:rPr lang="en-US" dirty="0" smtClean="0"/>
              <a:t>Offer </a:t>
            </a:r>
            <a:r>
              <a:rPr lang="en-US" dirty="0" smtClean="0"/>
              <a:t>clubs/organizations</a:t>
            </a:r>
          </a:p>
          <a:p>
            <a:r>
              <a:rPr lang="en-US" dirty="0" smtClean="0"/>
              <a:t>Take notes</a:t>
            </a:r>
            <a:endParaRPr lang="en-US" dirty="0" smtClean="0"/>
          </a:p>
        </p:txBody>
      </p:sp>
      <p:pic>
        <p:nvPicPr>
          <p:cNvPr id="5" name="Picture 4" descr="Redirect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6" y="1940790"/>
            <a:ext cx="4714009" cy="471400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3128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18" y="2677644"/>
            <a:ext cx="5079591" cy="2283824"/>
          </a:xfrm>
        </p:spPr>
        <p:txBody>
          <a:bodyPr/>
          <a:lstStyle/>
          <a:p>
            <a:pPr algn="ctr"/>
            <a:r>
              <a:rPr lang="en-US" dirty="0" smtClean="0"/>
              <a:t>Arrange a campus tour.</a:t>
            </a:r>
            <a:endParaRPr lang="en-US" dirty="0"/>
          </a:p>
        </p:txBody>
      </p:sp>
      <p:pic>
        <p:nvPicPr>
          <p:cNvPr id="8" name="xgwOM2kAn7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37746" y="2087418"/>
            <a:ext cx="5682416" cy="31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9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Discuss your findings/tour experience with your family.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&lt;strong&gt;College Planning&lt;/strong&gt; | My FinPl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75363"/>
            <a:ext cx="7153564" cy="37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5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784</TotalTime>
  <Words>388</Words>
  <Application>Microsoft Office PowerPoint</Application>
  <PresentationFormat>Widescreen</PresentationFormat>
  <Paragraphs>106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Wingdings</vt:lpstr>
      <vt:lpstr>Wingdings 3</vt:lpstr>
      <vt:lpstr>Ion Boardroom</vt:lpstr>
      <vt:lpstr>College Application Process</vt:lpstr>
      <vt:lpstr>Overview</vt:lpstr>
      <vt:lpstr>Where do I Start?</vt:lpstr>
      <vt:lpstr>Create a list of schools that fit your academic, financially profile.</vt:lpstr>
      <vt:lpstr>Things to consider</vt:lpstr>
      <vt:lpstr>Create a Spreadsheet</vt:lpstr>
      <vt:lpstr>Spreadsheet items</vt:lpstr>
      <vt:lpstr>Arrange a campus tour.</vt:lpstr>
      <vt:lpstr>Discuss your findings/tour experience with your family.</vt:lpstr>
      <vt:lpstr>Make an appt. to meet with your (child’s) school counselor</vt:lpstr>
      <vt:lpstr>Take the SAT’s/ACT’s</vt:lpstr>
      <vt:lpstr>College Application Process</vt:lpstr>
      <vt:lpstr>PowerPoint Presentation</vt:lpstr>
      <vt:lpstr>Several Ways to apply</vt:lpstr>
      <vt:lpstr>Several Ways to apply</vt:lpstr>
      <vt:lpstr>Application Components</vt:lpstr>
      <vt:lpstr>Send SAT and/or ACT Scores</vt:lpstr>
      <vt:lpstr>Required Forms</vt:lpstr>
      <vt:lpstr>October 1, 2018</vt:lpstr>
      <vt:lpstr>Additional Information</vt:lpstr>
    </vt:vector>
  </TitlesOfParts>
  <Company>Howard County Public School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Application Process</dc:title>
  <dc:creator>Frank White</dc:creator>
  <cp:lastModifiedBy>Frank White</cp:lastModifiedBy>
  <cp:revision>46</cp:revision>
  <dcterms:created xsi:type="dcterms:W3CDTF">2018-06-25T15:23:37Z</dcterms:created>
  <dcterms:modified xsi:type="dcterms:W3CDTF">2018-07-24T19:10:00Z</dcterms:modified>
</cp:coreProperties>
</file>