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mbla" panose="020B060402020202020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6f5440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a6f5440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a6f5440f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a6f5440f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a6f5440f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3a6f5440f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64008" lvl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ctr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ctr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7" name="Google Shape;27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22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22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950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677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18288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048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921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857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857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pricecalc.devpost.com/submissions/5718-net-price-calculator-typography-vide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bc.edu/" TargetMode="External"/><Relationship Id="rId7" Type="http://schemas.openxmlformats.org/officeDocument/2006/relationships/hyperlink" Target="http://www.umd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del.edu/" TargetMode="External"/><Relationship Id="rId5" Type="http://schemas.openxmlformats.org/officeDocument/2006/relationships/hyperlink" Target="http://www.jmu.edu/" TargetMode="External"/><Relationship Id="rId4" Type="http://schemas.openxmlformats.org/officeDocument/2006/relationships/hyperlink" Target="http://www.jhu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cost.ed.gov/catc/Default.aspx" TargetMode="External"/><Relationship Id="rId7" Type="http://schemas.openxmlformats.org/officeDocument/2006/relationships/hyperlink" Target="https://studentaid.ed.gov/sa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opsleuth.com/resources/scholarship-guide" TargetMode="External"/><Relationship Id="rId5" Type="http://schemas.openxmlformats.org/officeDocument/2006/relationships/hyperlink" Target="http://www.finaid.org/calculators/" TargetMode="External"/><Relationship Id="rId4" Type="http://schemas.openxmlformats.org/officeDocument/2006/relationships/hyperlink" Target="http://www.mhec.state.md.u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y.com/video/student-debt-woes-what-to-do-before-your-kid-applies-to-college-127295494770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llegeessayguy.com/blog/college-essay-ti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ctrTitle"/>
          </p:nvPr>
        </p:nvSpPr>
        <p:spPr>
          <a:xfrm>
            <a:off x="685800" y="1371601"/>
            <a:ext cx="77724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FINANCING COLLEGE 101</a:t>
            </a:r>
            <a:endParaRPr sz="48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762000" y="3733800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Jill Altshuler</a:t>
            </a:r>
            <a:endParaRPr/>
          </a:p>
          <a:p>
            <a:pPr marL="0" marR="64008" lvl="0" indent="0" algn="r" rtl="0">
              <a:spcBef>
                <a:spcPts val="81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Reservoir High School</a:t>
            </a:r>
            <a:endParaRPr/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13"/>
              <a:buFont typeface="Noto Sans Symbols"/>
              <a:buNone/>
            </a:pPr>
            <a:r>
              <a:rPr lang="en-US" sz="296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University of Maryland COA=$2</a:t>
            </a:r>
            <a:r>
              <a:rPr lang="en-US" sz="2960" b="1"/>
              <a:t>6</a:t>
            </a:r>
            <a:r>
              <a:rPr lang="en-US" sz="296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A has a EFC of $4,000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</a:t>
            </a:r>
            <a:r>
              <a:rPr lang="en-US" sz="2497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$</a:t>
            </a:r>
            <a:r>
              <a:rPr lang="en-US" sz="2497" b="1">
                <a:solidFill>
                  <a:srgbClr val="FF0000"/>
                </a:solidFill>
              </a:rPr>
              <a:t>22,</a:t>
            </a:r>
            <a:r>
              <a:rPr lang="en-US" sz="2497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B has an EFC of $15,000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1" i="0" u="none" strike="noStrike" cap="none">
                <a:solidFill>
                  <a:srgbClr val="FFC000"/>
                </a:solidFill>
                <a:latin typeface="Rambla"/>
                <a:ea typeface="Rambla"/>
                <a:cs typeface="Rambla"/>
                <a:sym typeface="Rambla"/>
              </a:rPr>
              <a:t>	   $</a:t>
            </a:r>
            <a:r>
              <a:rPr lang="en-US" sz="2497" b="1">
                <a:solidFill>
                  <a:srgbClr val="FFC000"/>
                </a:solidFill>
              </a:rPr>
              <a:t>11,000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C has an EFC of $0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1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       $2</a:t>
            </a:r>
            <a:r>
              <a:rPr lang="en-US" sz="2497" b="1">
                <a:solidFill>
                  <a:srgbClr val="FFFF00"/>
                </a:solidFill>
              </a:rPr>
              <a:t>6</a:t>
            </a:r>
            <a:r>
              <a:rPr lang="en-US" sz="2497" b="1" i="0" u="none" strike="noStrike" cap="none">
                <a:solidFill>
                  <a:srgbClr val="FFFF00"/>
                </a:solidFill>
                <a:latin typeface="Rambla"/>
                <a:ea typeface="Rambla"/>
                <a:cs typeface="Rambla"/>
                <a:sym typeface="Rambla"/>
              </a:rPr>
              <a:t>,000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D has an EFC of $40,000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</a:t>
            </a:r>
            <a:r>
              <a:rPr lang="en-US" sz="2497" b="1" i="0" u="none" strike="noStrike" cap="none">
                <a:solidFill>
                  <a:srgbClr val="00B050"/>
                </a:solidFill>
                <a:latin typeface="Rambla"/>
                <a:ea typeface="Rambla"/>
                <a:cs typeface="Rambla"/>
                <a:sym typeface="Rambla"/>
              </a:rPr>
              <a:t>$0</a:t>
            </a:r>
            <a:endParaRPr/>
          </a:p>
          <a:p>
            <a:pPr marL="365760" marR="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are each of their financial needs?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Hmm...  What does all this mean?</a:t>
            </a:r>
            <a:endParaRPr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4876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64"/>
              <a:buFont typeface="Noto Sans Symbols"/>
              <a:buNone/>
            </a:pPr>
            <a:endParaRPr sz="4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264"/>
              <a:buFont typeface="Noto Sans Symbols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Colleges use a student’s financial need to create a “financial aid package.”  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NEXT STEP: FINANCIAL AID PACKAGES</a:t>
            </a:r>
            <a:endParaRPr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381000" y="2133601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Scholarships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Awarded on merit, talent, career choice, or unique characteristics.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Grants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 Awarded on basis o</a:t>
            </a:r>
            <a:r>
              <a:rPr lang="en-US" sz="2400" b="1"/>
              <a:t>f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financial need.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Loans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Must be paid back, usually after you finish school; different types; are a reasonable form of aid.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Employment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Earnings to cover college expenses; ideally, related to your major.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PARTS OF THE FINANCIAL AID PACKAGE</a:t>
            </a:r>
            <a:endParaRPr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A:  EFC of $4,000 </a:t>
            </a:r>
            <a:endParaRPr/>
          </a:p>
          <a:p>
            <a:pPr marL="365760" marR="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10"/>
              <a:buFont typeface="Noto Sans Symbols"/>
              <a:buNone/>
            </a:pPr>
            <a:r>
              <a:rPr lang="en-US" sz="222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Financial Need of $</a:t>
            </a:r>
            <a:r>
              <a:rPr lang="en-US" sz="2220" b="1"/>
              <a:t>22,</a:t>
            </a:r>
            <a:r>
              <a:rPr lang="en-US" sz="222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000</a:t>
            </a:r>
            <a:endParaRPr/>
          </a:p>
          <a:p>
            <a:pPr marL="365760" marR="0" lvl="0" indent="-18413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32"/>
              <a:buFont typeface="Noto Sans Symbols"/>
              <a:buNone/>
            </a:pPr>
            <a:endParaRPr sz="1665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10"/>
              <a:buFont typeface="Noto Sans Symbols"/>
              <a:buChar char="▶"/>
            </a:pP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A would be expected to pay </a:t>
            </a:r>
            <a:r>
              <a:rPr lang="en-US" sz="222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$4,000 out of pocket.</a:t>
            </a:r>
            <a:endParaRPr/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10"/>
              <a:buFont typeface="Noto Sans Symbols"/>
              <a:buNone/>
            </a:pPr>
            <a:endParaRPr sz="2220" b="0" i="0" u="sng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10"/>
              <a:buFont typeface="Noto Sans Symbols"/>
              <a:buChar char="▶"/>
            </a:pPr>
            <a:r>
              <a:rPr lang="en-US" sz="2220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Financial Aid Package would cover the rest:</a:t>
            </a:r>
            <a:endParaRPr/>
          </a:p>
          <a:p>
            <a:pPr marL="621792" marR="0" lvl="1" indent="-146367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Verdana"/>
              <a:buNone/>
            </a:pPr>
            <a:endParaRPr sz="1295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Stafford Loan:	$3,000 per semester</a:t>
            </a:r>
            <a:endParaRPr/>
          </a:p>
          <a:p>
            <a:pPr marL="859536" marR="0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Perkins Loan:		$3,000 per semester</a:t>
            </a:r>
            <a:endParaRPr/>
          </a:p>
          <a:p>
            <a:pPr marL="859536" marR="0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Work Study:		$</a:t>
            </a:r>
            <a:r>
              <a:rPr lang="en-US" sz="2220"/>
              <a:t>2</a:t>
            </a: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500 per semester</a:t>
            </a:r>
            <a:endParaRPr/>
          </a:p>
          <a:p>
            <a:pPr marL="859536" marR="0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Pell Grant:		$</a:t>
            </a:r>
            <a:r>
              <a:rPr lang="en-US" sz="2220"/>
              <a:t>2</a:t>
            </a: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500 per semester</a:t>
            </a:r>
            <a:endParaRPr/>
          </a:p>
          <a:p>
            <a:pPr marL="859536" marR="0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endParaRPr sz="222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None/>
            </a:pP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endParaRPr/>
          </a:p>
          <a:p>
            <a:pPr marL="365760" marR="0" lvl="0" indent="-14821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EXAMPLE: STUDENT A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E :  EFC of $0</a:t>
            </a:r>
            <a:endParaRPr/>
          </a:p>
          <a:p>
            <a:pPr marL="365760" marR="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Financial Need of $2</a:t>
            </a:r>
            <a:r>
              <a:rPr lang="en-US" sz="2400" b="1"/>
              <a:t>6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,000</a:t>
            </a:r>
            <a:endParaRPr/>
          </a:p>
          <a:p>
            <a:pPr marL="365760" marR="0" lvl="0" indent="-17830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E would be expected to pay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$0 out of pocket.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sng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0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Financial Aid Package would cover the rest:</a:t>
            </a:r>
            <a:endParaRPr/>
          </a:p>
          <a:p>
            <a:pPr marL="621792" marR="0" lvl="1" indent="-1397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859536" marR="0" lvl="2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Guaranteed Access Grant:	$</a:t>
            </a:r>
            <a:r>
              <a:rPr lang="en-US" sz="2400"/>
              <a:t>7</a:t>
            </a: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,000 per semester</a:t>
            </a:r>
            <a:endParaRPr/>
          </a:p>
          <a:p>
            <a:pPr marL="859536" marR="0" lvl="2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Stafford Loan:				$3,000 per semester</a:t>
            </a:r>
            <a:endParaRPr/>
          </a:p>
          <a:p>
            <a:pPr marL="859536" marR="0" lvl="2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Work Study:					$1500 per semester</a:t>
            </a:r>
            <a:endParaRPr/>
          </a:p>
          <a:p>
            <a:pPr marL="859536" marR="0" lvl="2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Pell Grant:					$1500 per semester</a:t>
            </a:r>
            <a:endParaRPr/>
          </a:p>
          <a:p>
            <a:pPr marL="365760" marR="0" lvl="0" indent="-1394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EXAMPLE:  STUDENT C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A:  EFC of $40,000 </a:t>
            </a:r>
            <a:endParaRPr/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Financial Need of $0</a:t>
            </a:r>
            <a:endParaRPr/>
          </a:p>
          <a:p>
            <a:pPr marL="365760" marR="0" lvl="0" indent="-17830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A would be expected to pay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$2</a:t>
            </a:r>
            <a:r>
              <a:rPr lang="en-US" sz="2400" b="1"/>
              <a:t>6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,000 out of pocket.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sng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 A can look for scholarships and might qualify for scholarships from some Universities.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EXAMPLE: STUDENT D 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https://netpricecalc.devpost.com/submissions/5718-net-price-calculator-typography-video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 PRICE CALCULATOR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Federal government (loans and grants)</a:t>
            </a:r>
            <a:endParaRPr/>
          </a:p>
          <a:p>
            <a:pPr marL="365760" marR="0" lvl="0" indent="-256032" algn="l" rtl="0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Institutions (Scholarships and grants/Donors, Advancement Office, Employment, Internships)</a:t>
            </a:r>
            <a:endParaRPr/>
          </a:p>
          <a:p>
            <a:pPr marL="365760" marR="0" lvl="0" indent="-256032" algn="l" rtl="0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States (merit and need; residency requirements)</a:t>
            </a:r>
            <a:endParaRPr/>
          </a:p>
          <a:p>
            <a:pPr marL="365760" marR="0" lvl="0" indent="-256032" algn="l" rtl="0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Private sources (Civic organizations, churches, employers, etc)</a:t>
            </a:r>
            <a:endParaRPr/>
          </a:p>
          <a:p>
            <a:pPr marL="365760" marR="0" lvl="0" indent="-256032" algn="ctr" rtl="0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*</a:t>
            </a:r>
            <a:r>
              <a:rPr lang="en-US" sz="222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It is rare that you will receive one grant or scholarship to completely cover the cost of college.  You can reduce the cost by piecing together aid from all sources</a:t>
            </a:r>
            <a:r>
              <a:rPr lang="en-US" sz="222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Sources of Financial Aid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Where do you receive a majority of your aid/scholarship? </a:t>
            </a:r>
            <a:endParaRPr/>
          </a:p>
          <a:p>
            <a:pPr marL="624078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AutoNum type="alphaU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Private scholarships</a:t>
            </a:r>
            <a:endParaRPr/>
          </a:p>
          <a:p>
            <a:pPr marL="624078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AutoNum type="alphaU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Directly from the University</a:t>
            </a:r>
            <a:endParaRPr/>
          </a:p>
          <a:p>
            <a:pPr marL="624078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AutoNum type="alphaU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From the Federal Government</a:t>
            </a:r>
            <a:endParaRPr/>
          </a:p>
          <a:p>
            <a:pPr marL="624078" marR="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AutoNum type="alphaU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From the State Government</a:t>
            </a:r>
            <a:endParaRPr/>
          </a:p>
          <a:p>
            <a:pPr marL="624078" marR="0" lvl="0" indent="-51435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4078" marR="0" lvl="0" indent="-51435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Universities report that about 80% of scholarships and other forms of aid come from them!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GUESS THE ANSWER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Let’s do one together...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Pick a school</a:t>
            </a:r>
            <a:endParaRPr/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www.umbc.edu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www.jhu.edu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5"/>
              </a:rPr>
              <a:t>www.jmu.edu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6"/>
              </a:rPr>
              <a:t>www.udel.edu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7"/>
              </a:rPr>
              <a:t>www.umd.edu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RESEARCHING INSTITUTIONAL AID</a:t>
            </a:r>
            <a:endParaRPr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5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 want      t  to....</a:t>
            </a:r>
            <a:endParaRPr sz="36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None/>
            </a:pPr>
            <a:endParaRPr sz="16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Understand college costs.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Understand how aid is determined.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Understand types of financial aid.</a:t>
            </a:r>
            <a:endParaRPr sz="32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lang="en-US" sz="32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Understand  how to research financial aid options.</a:t>
            </a:r>
            <a:endParaRPr sz="32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NUTS AND BOLTS 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5" name="Google Shape;115;p14" descr="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524000"/>
            <a:ext cx="11514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How to Apply for Financial Aid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Visit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www.fafsa.ed.gov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Families can start completing on</a:t>
            </a:r>
            <a:r>
              <a:rPr lang="en-US"/>
              <a:t> October 1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201</a:t>
            </a:r>
            <a:r>
              <a:rPr lang="en-US"/>
              <a:t>8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/>
              <a:t>Families use report prior year income (ie use tax return from 2017)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There is LOTS of help available through different agencies to complete FAFSA. </a:t>
            </a:r>
            <a:endParaRPr/>
          </a:p>
          <a:p>
            <a:pPr marL="11430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HCC, Libraries, College Goal Sunday, Counselors</a:t>
            </a:r>
            <a:endParaRPr/>
          </a:p>
          <a:p>
            <a:pPr marL="365760" marR="0" lvl="0" indent="-13944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Deadline for most schools is February 15 or March 1.  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3"/>
              <a:buFont typeface="Noto Sans Symbols"/>
              <a:buChar char="▶"/>
            </a:pPr>
            <a:r>
              <a:rPr lang="en-US" sz="2092" u="sng">
                <a:solidFill>
                  <a:schemeClr val="hlink"/>
                </a:solidFill>
                <a:hlinkClick r:id="rId3"/>
              </a:rPr>
              <a:t>https://collegecost.ed.gov/catc/Default.aspx</a:t>
            </a:r>
            <a:endParaRPr/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3"/>
              <a:buFont typeface="Noto Sans Symbols"/>
              <a:buChar char="▶"/>
            </a:pPr>
            <a:r>
              <a:rPr lang="en-US" sz="2092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4"/>
              </a:rPr>
              <a:t>www.mhec.state.md.us</a:t>
            </a: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Verdana"/>
              <a:buChar char="◦"/>
            </a:pPr>
            <a:r>
              <a:rPr lang="en-US" sz="17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Maryland Higher Education Commission which has all scholarships and grants from the State Government.  If you show need, this is where you will receive your grants!</a:t>
            </a:r>
            <a:endParaRPr/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3"/>
              <a:buFont typeface="Noto Sans Symbols"/>
              <a:buChar char="▶"/>
            </a:pPr>
            <a:r>
              <a:rPr lang="en-US" sz="2092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5"/>
              </a:rPr>
              <a:t>http://www.finaid.org/calculators/</a:t>
            </a: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Verdana"/>
              <a:buChar char="◦"/>
            </a:pPr>
            <a:r>
              <a:rPr lang="en-US" sz="17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Comprehensive website on financial aid, scholarships, EFC calculators and more!</a:t>
            </a:r>
            <a:endParaRPr/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3"/>
              <a:buFont typeface="Noto Sans Symbols"/>
              <a:buChar char="▶"/>
            </a:pPr>
            <a:r>
              <a:rPr lang="en-US" sz="2092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6"/>
              </a:rPr>
              <a:t>http://www.shopsleuth.com/resources/scholarship-guide</a:t>
            </a: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Verdana"/>
              <a:buChar char="◦"/>
            </a:pPr>
            <a:r>
              <a:rPr lang="en-US" sz="17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resource guide to shopping scholarships.</a:t>
            </a:r>
            <a:endParaRPr/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3"/>
              <a:buFont typeface="Noto Sans Symbols"/>
              <a:buChar char="▶"/>
            </a:pPr>
            <a:r>
              <a:rPr lang="en-US" sz="2092" b="0" i="0" u="sng" strike="noStrike" cap="non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7"/>
              </a:rPr>
              <a:t>https://studentaid.ed.gov/sa/</a:t>
            </a: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Verdana"/>
              <a:buChar char="◦"/>
            </a:pPr>
            <a:r>
              <a:rPr lang="en-US" sz="178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Thorough and comprehensive site on Student Aid.</a:t>
            </a:r>
            <a:endParaRPr/>
          </a:p>
          <a:p>
            <a:pPr marL="365760" marR="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3"/>
              <a:buFont typeface="Noto Sans Symbols"/>
              <a:buNone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DOING YOUR HOMEWORK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It is imperative that you understand the financial aid process.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Follow all deadlines.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Research and apply for scholarships.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UNDERSTAND DEBT!!!!!!!!!!!!!!!!!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Ask for help when needed.</a:t>
            </a:r>
            <a:endParaRPr/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 KNOWLEDGEABLE, BE ACTIVE, BE RESPONSIBLE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PUTTING IT ALL TOGETHER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https://www.today.com/video/student-debt-woes-what-to-do-before-your-kid-applies-to-college-1272954947702</a:t>
            </a: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https://www.collegeessayguy.com/blog/college-essay-tips</a:t>
            </a:r>
            <a:endParaRPr/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PAYING FOR COLLEGE-  THE TODAY SHOW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UNDERSTANDING COLLEGE COSTS</a:t>
            </a:r>
            <a:endParaRPr sz="369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Cost of Attendance</a:t>
            </a:r>
            <a:endParaRPr sz="2400" b="1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Total Estimated Cost</a:t>
            </a:r>
            <a:endParaRPr sz="2400" b="1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Tuition</a:t>
            </a: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		Room and Board	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Fees</a:t>
            </a: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		Travel Expenses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101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0" marR="0" lvl="3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X 	 4 years of college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4724400" y="2057400"/>
            <a:ext cx="228600" cy="2057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6" name="Google Shape;126;p15" descr="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209800"/>
            <a:ext cx="838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t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590800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t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048000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 descr="t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505200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t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3048000"/>
            <a:ext cx="1571625" cy="198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EXAMPLES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152400" y="5410200"/>
            <a:ext cx="43449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Cost for 4 years: </a:t>
            </a:r>
            <a:r>
              <a:rPr lang="en-US"/>
              <a:t>$107,184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2703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Cost for 4 years:  $</a:t>
            </a:r>
            <a:r>
              <a:rPr lang="en-US"/>
              <a:t>287, 604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University of Maryland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Tuition:  		           $</a:t>
            </a:r>
            <a:r>
              <a:rPr lang="en-US" b="1"/>
              <a:t>10,595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Room and Board:	   $</a:t>
            </a:r>
            <a:r>
              <a:rPr lang="en-US" b="1"/>
              <a:t>7425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Meal Plan:		   $</a:t>
            </a:r>
            <a:r>
              <a:rPr lang="en-US" b="1"/>
              <a:t>5004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Books:		        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$12</a:t>
            </a:r>
            <a:r>
              <a:rPr lang="en-US" b="1" u="sng"/>
              <a:t>5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COA:                        $ 2</a:t>
            </a:r>
            <a:r>
              <a:rPr lang="en-US" sz="2800" b="1">
                <a:solidFill>
                  <a:srgbClr val="FF0000"/>
                </a:solidFill>
              </a:rPr>
              <a:t>6</a:t>
            </a:r>
            <a:r>
              <a:rPr lang="en-US" sz="28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,</a:t>
            </a:r>
            <a:r>
              <a:rPr lang="en-US" sz="2800" b="1">
                <a:solidFill>
                  <a:srgbClr val="FF0000"/>
                </a:solidFill>
              </a:rPr>
              <a:t>796</a:t>
            </a:r>
            <a:endParaRPr sz="2800" b="1" i="0" u="none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2703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Johns Hopkins University</a:t>
            </a:r>
            <a:endParaRPr/>
          </a:p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Tuition:		                $</a:t>
            </a:r>
            <a:r>
              <a:rPr lang="en-US" b="1"/>
              <a:t>53,740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Room</a:t>
            </a:r>
            <a:r>
              <a:rPr lang="en-US" b="1"/>
              <a:t>/</a:t>
            </a: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Board/Meal:    $1</a:t>
            </a:r>
            <a:r>
              <a:rPr lang="en-US" b="1"/>
              <a:t>5, 836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b="1"/>
              <a:t>Personal Expenses:      $1085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Books:		                      </a:t>
            </a:r>
            <a:r>
              <a:rPr lang="en-US" b="1"/>
              <a:t>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$12</a:t>
            </a:r>
            <a:r>
              <a:rPr lang="en-US" b="1" u="sng"/>
              <a:t>4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endParaRPr/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sng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sng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COA:		                    $</a:t>
            </a:r>
            <a:r>
              <a:rPr lang="en-US" sz="2800" b="1">
                <a:solidFill>
                  <a:srgbClr val="FF0000"/>
                </a:solidFill>
              </a:rPr>
              <a:t>71, 901</a:t>
            </a:r>
            <a:endParaRPr sz="2800" b="1" i="0" u="sng" strike="noStrike" cap="non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519800" y="6422050"/>
            <a:ext cx="77298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HCC + UMD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381000" y="4267200"/>
            <a:ext cx="40401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Cost for 2 years: $</a:t>
            </a:r>
            <a:r>
              <a:rPr lang="en-US"/>
              <a:t>9840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2"/>
          </p:nvPr>
        </p:nvSpPr>
        <p:spPr>
          <a:xfrm>
            <a:off x="4648200" y="4267200"/>
            <a:ext cx="42705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Cost for 2 years: $</a:t>
            </a:r>
            <a:r>
              <a:rPr lang="en-US"/>
              <a:t>53,592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3"/>
          </p:nvPr>
        </p:nvSpPr>
        <p:spPr>
          <a:xfrm>
            <a:off x="457200" y="1444298"/>
            <a:ext cx="4040100" cy="2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HCC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Tuition:		$</a:t>
            </a:r>
            <a:r>
              <a:rPr lang="en-US" b="1"/>
              <a:t>4140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Fees:			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</a:t>
            </a:r>
            <a:r>
              <a:rPr lang="en-US" b="1" u="sng"/>
              <a:t>780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</a:t>
            </a: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COA:			$4</a:t>
            </a:r>
            <a:r>
              <a:rPr lang="en-US" b="1"/>
              <a:t>920</a:t>
            </a: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4"/>
          </p:nvPr>
        </p:nvSpPr>
        <p:spPr>
          <a:xfrm>
            <a:off x="4645025" y="1444298"/>
            <a:ext cx="4041900" cy="24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University of Maryland</a:t>
            </a:r>
            <a:endParaRPr/>
          </a:p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Tuition:  		             $</a:t>
            </a:r>
            <a:r>
              <a:rPr lang="en-US" b="1"/>
              <a:t>10, 595</a:t>
            </a:r>
            <a:endParaRPr/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Room and Board:	     $</a:t>
            </a:r>
            <a:r>
              <a:rPr lang="en-US" b="1"/>
              <a:t>7425</a:t>
            </a:r>
            <a:endParaRPr/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Meal Plan:		     $</a:t>
            </a:r>
            <a:r>
              <a:rPr lang="en-US" b="1"/>
              <a:t>5004</a:t>
            </a:r>
            <a:endParaRPr/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Books:		          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$12</a:t>
            </a:r>
            <a:r>
              <a:rPr lang="en-US" b="1" u="sng"/>
              <a:t>5</a:t>
            </a:r>
            <a:r>
              <a:rPr lang="en-US" sz="2400" b="1" i="0" u="sng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endParaRPr/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COA:		                   $2</a:t>
            </a:r>
            <a:r>
              <a:rPr lang="en-US" b="1"/>
              <a:t>6, 796</a:t>
            </a:r>
            <a:endParaRPr/>
          </a:p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2286000" y="5715000"/>
            <a:ext cx="44958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Cost for 4 years: $</a:t>
            </a:r>
            <a:r>
              <a:rPr lang="en-US" sz="24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63, 432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4343400" y="5105400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381000" y="2057401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Win the Lotto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Rob a bank</a:t>
            </a:r>
            <a:endParaRPr/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Inherit a few hundred thousand dollars (you never met Aunt Rose anyway)</a:t>
            </a:r>
            <a:endParaRPr/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 a smart consumer and learn about how to finance your college education!</a:t>
            </a:r>
            <a:endParaRPr/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SO HOW THE HECK DO I PAY FOR COLLEGE?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sz="6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6528"/>
              <a:buFont typeface="Noto Sans Symbols"/>
              <a:buNone/>
            </a:pPr>
            <a:r>
              <a:rPr lang="en-US" sz="9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FAFSA!!!!!!</a:t>
            </a:r>
            <a:endParaRPr sz="96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IT ALL BEGINS WITH THE...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FAFSA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Parent Information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Estimated Family Contribution</a:t>
            </a: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Parents input information </a:t>
            </a:r>
            <a:endParaRPr/>
          </a:p>
          <a:p>
            <a:pPr marL="621792" marR="0" lvl="0" indent="0" algn="l" rtl="0"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2000" b="1"/>
              <a:t>A</a:t>
            </a: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ssets			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Income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Debt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# of children		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Years until retirement	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Medical Bills		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Savings</a:t>
            </a:r>
            <a:endParaRPr/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And much more</a:t>
            </a:r>
            <a:endParaRPr/>
          </a:p>
          <a:p>
            <a:pPr marL="621792" marR="0" lvl="1" indent="-101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2860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of that information determines your </a:t>
            </a:r>
            <a:endParaRPr/>
          </a:p>
          <a:p>
            <a:pPr marL="365760" marR="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EFC</a:t>
            </a:r>
            <a:endParaRPr/>
          </a:p>
          <a:p>
            <a:pPr marL="365760" marR="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Estimate Family Contribution </a:t>
            </a:r>
            <a:endParaRPr/>
          </a:p>
          <a:p>
            <a:pPr marL="365760" marR="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Basically what the government thinks your family can afford.</a:t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 flipH="1">
            <a:off x="3962400" y="1600200"/>
            <a:ext cx="304800" cy="3200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5693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1"/>
              <a:buFont typeface="Noto Sans Symbols"/>
              <a:buNone/>
            </a:pPr>
            <a:endParaRPr sz="2295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5693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1"/>
              <a:buFont typeface="Noto Sans Symbols"/>
              <a:buNone/>
            </a:pPr>
            <a:endParaRPr sz="2295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4104"/>
              <a:buFont typeface="Noto Sans Symbols"/>
              <a:buNone/>
            </a:pPr>
            <a:r>
              <a:rPr lang="en-US" sz="6035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*COA- *EFC= </a:t>
            </a:r>
            <a:endParaRPr/>
          </a:p>
          <a:p>
            <a:pPr marL="365760" marR="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4104"/>
              <a:buFont typeface="Noto Sans Symbols"/>
              <a:buNone/>
            </a:pPr>
            <a:r>
              <a:rPr lang="en-US" sz="6035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Financial Need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1"/>
              <a:buFont typeface="Noto Sans Symbols"/>
              <a:buNone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financial aid is determined based on these numbers!</a:t>
            </a:r>
            <a:endParaRPr/>
          </a:p>
          <a:p>
            <a:pPr marL="365760" marR="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1"/>
              <a:buFont typeface="Noto Sans Symbols"/>
              <a:buNone/>
            </a:pPr>
            <a:endParaRPr sz="2295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1"/>
              <a:buFont typeface="Noto Sans Symbols"/>
              <a:buNone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*COA is cost of attendance.</a:t>
            </a:r>
            <a:endParaRPr/>
          </a:p>
          <a:p>
            <a:pPr marL="365760" marR="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1"/>
              <a:buFont typeface="Noto Sans Symbols"/>
              <a:buNone/>
            </a:pPr>
            <a:r>
              <a:rPr lang="en-US" sz="2295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*EFC is estimated family contribution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FINANCIAL NEED</a:t>
            </a: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On-screen Show (4:3)</PresentationFormat>
  <Paragraphs>214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Noto Sans Symbols</vt:lpstr>
      <vt:lpstr>Arial</vt:lpstr>
      <vt:lpstr>Calibri</vt:lpstr>
      <vt:lpstr>Rambla</vt:lpstr>
      <vt:lpstr>Comic Sans MS</vt:lpstr>
      <vt:lpstr>Verdana</vt:lpstr>
      <vt:lpstr>Concourse</vt:lpstr>
      <vt:lpstr>FINANCING COLLEGE 101</vt:lpstr>
      <vt:lpstr>THE NUTS AND BOLTS </vt:lpstr>
      <vt:lpstr>UNDERSTANDING COLLEGE COSTS</vt:lpstr>
      <vt:lpstr>EXAMPLES</vt:lpstr>
      <vt:lpstr>HCC + UMD</vt:lpstr>
      <vt:lpstr>SO HOW THE HECK DO I PAY FOR COLLEGE?</vt:lpstr>
      <vt:lpstr>IT ALL BEGINS WITH THE...</vt:lpstr>
      <vt:lpstr>FAFSA</vt:lpstr>
      <vt:lpstr>FINANCIAL NEED</vt:lpstr>
      <vt:lpstr>Hmm...  What does all this mean?</vt:lpstr>
      <vt:lpstr>NEXT STEP: FINANCIAL AID PACKAGES</vt:lpstr>
      <vt:lpstr>PARTS OF THE FINANCIAL AID PACKAGE</vt:lpstr>
      <vt:lpstr>EXAMPLE: STUDENT A</vt:lpstr>
      <vt:lpstr>EXAMPLE:  STUDENT C</vt:lpstr>
      <vt:lpstr>EXAMPLE: STUDENT D </vt:lpstr>
      <vt:lpstr>NET PRICE CALCULATOR</vt:lpstr>
      <vt:lpstr>Sources of Financial Aid</vt:lpstr>
      <vt:lpstr>GUESS THE ANSWER</vt:lpstr>
      <vt:lpstr>RESEARCHING INSTITUTIONAL AID</vt:lpstr>
      <vt:lpstr>How to Apply for Financial Aid</vt:lpstr>
      <vt:lpstr>DOING YOUR HOMEWORK</vt:lpstr>
      <vt:lpstr>PUTTING IT ALL TOGETHER</vt:lpstr>
      <vt:lpstr>PAYING FOR COLLEGE-  THE TODAY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COLLEGE 101</dc:title>
  <dc:creator>Jill Altshuler</dc:creator>
  <cp:lastModifiedBy>Jill Altshuler</cp:lastModifiedBy>
  <cp:revision>1</cp:revision>
  <dcterms:modified xsi:type="dcterms:W3CDTF">2018-07-23T15:07:30Z</dcterms:modified>
</cp:coreProperties>
</file>