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59" r:id="rId3"/>
  </p:sldMasterIdLst>
  <p:sldIdLst>
    <p:sldId id="256" r:id="rId4"/>
    <p:sldId id="261" r:id="rId5"/>
    <p:sldId id="262" r:id="rId6"/>
    <p:sldId id="263" r:id="rId7"/>
    <p:sldId id="265" r:id="rId8"/>
    <p:sldId id="278" r:id="rId9"/>
    <p:sldId id="269" r:id="rId10"/>
    <p:sldId id="283" r:id="rId11"/>
    <p:sldId id="284" r:id="rId12"/>
    <p:sldId id="285" r:id="rId13"/>
    <p:sldId id="274" r:id="rId14"/>
    <p:sldId id="279" r:id="rId15"/>
    <p:sldId id="282" r:id="rId16"/>
    <p:sldId id="295" r:id="rId17"/>
    <p:sldId id="286" r:id="rId18"/>
    <p:sldId id="287" r:id="rId19"/>
    <p:sldId id="290" r:id="rId20"/>
    <p:sldId id="289" r:id="rId21"/>
    <p:sldId id="291" r:id="rId22"/>
    <p:sldId id="292" r:id="rId23"/>
    <p:sldId id="293" r:id="rId24"/>
    <p:sldId id="294" r:id="rId25"/>
    <p:sldId id="268" r:id="rId26"/>
    <p:sldId id="296" r:id="rId27"/>
    <p:sldId id="297" r:id="rId28"/>
    <p:sldId id="298" r:id="rId29"/>
    <p:sldId id="300" r:id="rId30"/>
    <p:sldId id="299" r:id="rId31"/>
    <p:sldId id="302" r:id="rId32"/>
    <p:sldId id="301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 userDrawn="1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382"/>
    <a:srgbClr val="E92203"/>
    <a:srgbClr val="007AA9"/>
    <a:srgbClr val="BAD262"/>
    <a:srgbClr val="E5F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39"/>
    <p:restoredTop sz="94635"/>
  </p:normalViewPr>
  <p:slideViewPr>
    <p:cSldViewPr snapToGrid="0" snapToObjects="1" showGuides="1">
      <p:cViewPr varScale="1">
        <p:scale>
          <a:sx n="69" d="100"/>
          <a:sy n="69" d="100"/>
        </p:scale>
        <p:origin x="184" y="44"/>
      </p:cViewPr>
      <p:guideLst>
        <p:guide orient="horz" pos="1320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60400"/>
            <a:ext cx="12192000" cy="927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600" b="1" cap="all" baseline="0">
                <a:solidFill>
                  <a:srgbClr val="01538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879600" y="2311400"/>
            <a:ext cx="9245600" cy="35560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85000"/>
              </a:lnSpc>
              <a:spcBef>
                <a:spcPts val="1200"/>
              </a:spcBef>
              <a:buClr>
                <a:srgbClr val="00B0F0"/>
              </a:buClr>
              <a:buSzPct val="88000"/>
              <a:buFont typeface="HiraMinProN-W3" charset="-128"/>
              <a:buChar char="◉"/>
              <a:defRPr sz="3200" b="1">
                <a:solidFill>
                  <a:srgbClr val="01538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78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 txBox="1">
            <a:spLocks/>
          </p:cNvSpPr>
          <p:nvPr userDrawn="1"/>
        </p:nvSpPr>
        <p:spPr>
          <a:xfrm>
            <a:off x="0" y="660400"/>
            <a:ext cx="12192000" cy="9271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600" b="1" kern="1200" cap="all" baseline="0">
                <a:solidFill>
                  <a:srgbClr val="0153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9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5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98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ialaidtoolkit.ed.gov/resources/counselors-handbook-2017-18.pdf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financialaidtoolkit.ed.gov/t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udentaid.ed.gov/sa/" TargetMode="External"/><Relationship Id="rId5" Type="http://schemas.openxmlformats.org/officeDocument/2006/relationships/hyperlink" Target="https://ies.ed.gov/ncee/wwc/PracticeGuide/11" TargetMode="External"/><Relationship Id="rId4" Type="http://schemas.openxmlformats.org/officeDocument/2006/relationships/hyperlink" Target="https://financialaidtoolkit.ed.gov/tk/training/nt4cm.jsp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-insight.org/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www.ibrinfo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cas.org/posd/home" TargetMode="External"/><Relationship Id="rId5" Type="http://schemas.openxmlformats.org/officeDocument/2006/relationships/hyperlink" Target="https://www.nacacnet.org/globalassets/documents/knowledge-center/financing-college/f10_getting_past_sticker_shock_nacac_2015_final.pdf" TargetMode="External"/><Relationship Id="rId4" Type="http://schemas.openxmlformats.org/officeDocument/2006/relationships/hyperlink" Target="https://www.nacacnet.org/globalassets/documents/knowledge-center/financing-college/nacac_2015_-_tips_for_counselors_09-29-15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faa.org/Unusual_Student_Circumstances" TargetMode="External"/><Relationship Id="rId2" Type="http://schemas.openxmlformats.org/officeDocument/2006/relationships/hyperlink" Target="https://www.nasfaa.org/College_Affordability_and_Transparenc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consumerfinance.gov/paying-for-colleg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formyourfuture.org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NACACFinAidPP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NET PRICE CALCULATOR TIPS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SzPct val="76000"/>
            </a:pPr>
            <a:r>
              <a:rPr lang="en-US" dirty="0"/>
              <a:t>Answer questions accurately</a:t>
            </a:r>
          </a:p>
          <a:p>
            <a:pPr>
              <a:buSzPct val="76000"/>
            </a:pPr>
            <a:r>
              <a:rPr lang="en-US" dirty="0"/>
              <a:t>Remember that this is just an estimate and the actual cost may end up being higher or lower than the estimate provided by the net price calculator</a:t>
            </a:r>
          </a:p>
        </p:txBody>
      </p:sp>
    </p:spTree>
    <p:extLst>
      <p:ext uri="{BB962C8B-B14F-4D97-AF65-F5344CB8AC3E}">
        <p14:creationId xmlns:p14="http://schemas.microsoft.com/office/powerpoint/2010/main" val="10398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7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Financial Aid Process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79600" y="2311400"/>
            <a:ext cx="8928100" cy="3556000"/>
          </a:xfrm>
        </p:spPr>
        <p:txBody>
          <a:bodyPr/>
          <a:lstStyle/>
          <a:p>
            <a:pPr>
              <a:buSzPct val="76000"/>
            </a:pPr>
            <a:r>
              <a:rPr lang="en-US" dirty="0"/>
              <a:t>FAFSA </a:t>
            </a:r>
            <a:r>
              <a:rPr lang="en-US" b="0" dirty="0"/>
              <a:t>(Free Application for </a:t>
            </a:r>
            <a:br>
              <a:rPr lang="en-US" b="0" dirty="0"/>
            </a:br>
            <a:r>
              <a:rPr lang="en-US" b="0" dirty="0"/>
              <a:t>Federal Student Aid) – </a:t>
            </a:r>
            <a:r>
              <a:rPr lang="en-US" b="0" dirty="0" err="1"/>
              <a:t>www.fafsa.ed.gov</a:t>
            </a:r>
            <a:r>
              <a:rPr lang="en-US" b="0" dirty="0"/>
              <a:t> </a:t>
            </a:r>
          </a:p>
          <a:p>
            <a:pPr>
              <a:buSzPct val="76000"/>
            </a:pPr>
            <a:r>
              <a:rPr lang="en-US" dirty="0"/>
              <a:t>CSS Profile </a:t>
            </a:r>
            <a:r>
              <a:rPr lang="en-US" b="0" dirty="0"/>
              <a:t>–  </a:t>
            </a:r>
            <a:r>
              <a:rPr lang="en-US" b="0" dirty="0" err="1"/>
              <a:t>profileonline.collegeboard.com</a:t>
            </a:r>
            <a:r>
              <a:rPr lang="en-US" b="0" dirty="0"/>
              <a:t> </a:t>
            </a:r>
          </a:p>
          <a:p>
            <a:pPr>
              <a:buSzPct val="76000"/>
            </a:pPr>
            <a:r>
              <a:rPr lang="en-US" dirty="0"/>
              <a:t>Institutional aid applications</a:t>
            </a:r>
          </a:p>
          <a:p>
            <a:pPr indent="0">
              <a:buSzPct val="76000"/>
              <a:buNone/>
            </a:pPr>
            <a:r>
              <a:rPr lang="en-US" b="0" dirty="0"/>
              <a:t>Be sure to check each individual school’s website to find out what forms are required and when they must be filed.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>
                <a:cs typeface="Arial" panose="020B0604020202020204" pitchFamily="34" charset="0"/>
              </a:rPr>
              <a:t>File Your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SzPct val="76000"/>
              <a:buNone/>
            </a:pPr>
            <a:r>
              <a:rPr lang="en-US" dirty="0"/>
              <a:t>Each year, the federal government awards roughly $150 billion to college students through need-based grants, loans, and work-study funds.</a:t>
            </a:r>
          </a:p>
          <a:p>
            <a:pPr marL="0" indent="0">
              <a:buSzPct val="76000"/>
              <a:buNone/>
            </a:pPr>
            <a:r>
              <a:rPr lang="en-US" dirty="0"/>
              <a:t>Filing the FAFSA ensures you are in the running.</a:t>
            </a:r>
          </a:p>
          <a:p>
            <a:pPr>
              <a:buSzPct val="76000"/>
            </a:pPr>
            <a:r>
              <a:rPr lang="en-US" dirty="0"/>
              <a:t>It is required. </a:t>
            </a:r>
          </a:p>
          <a:p>
            <a:pPr>
              <a:buSzPct val="76000"/>
            </a:pPr>
            <a:r>
              <a:rPr lang="en-US" dirty="0"/>
              <a:t>Watch deadlines. </a:t>
            </a:r>
          </a:p>
          <a:p>
            <a:pPr>
              <a:buSzPct val="76000"/>
            </a:pPr>
            <a:r>
              <a:rPr lang="en-US" dirty="0"/>
              <a:t>Be organized.</a:t>
            </a:r>
          </a:p>
        </p:txBody>
      </p:sp>
    </p:spTree>
    <p:extLst>
      <p:ext uri="{BB962C8B-B14F-4D97-AF65-F5344CB8AC3E}">
        <p14:creationId xmlns:p14="http://schemas.microsoft.com/office/powerpoint/2010/main" val="3166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 important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45121" y="3429000"/>
            <a:ext cx="3921433" cy="3556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October 1 is the first day that the FAFSA can be completed.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" b="-210"/>
          <a:stretch/>
        </p:blipFill>
        <p:spPr>
          <a:xfrm rot="756178">
            <a:off x="1934527" y="2396900"/>
            <a:ext cx="4068570" cy="44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Federal Student Aid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79599" y="2311400"/>
            <a:ext cx="3941097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Completing the </a:t>
            </a:r>
            <a:r>
              <a:rPr lang="en-US" dirty="0"/>
              <a:t>FAFSA</a:t>
            </a:r>
            <a:r>
              <a:rPr lang="en-US" b="0" dirty="0"/>
              <a:t> is the first step in securing </a:t>
            </a:r>
            <a:r>
              <a:rPr lang="en-US" dirty="0"/>
              <a:t>federal aid </a:t>
            </a:r>
            <a:r>
              <a:rPr lang="en-US" b="0" dirty="0"/>
              <a:t>for college, career school, or graduate school.</a:t>
            </a:r>
          </a:p>
          <a:p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6026765" y="5968181"/>
            <a:ext cx="734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15382"/>
                </a:solidFill>
              </a:rPr>
              <a:t>studentaid.ed.gov</a:t>
            </a:r>
            <a:r>
              <a:rPr lang="en-US" dirty="0">
                <a:solidFill>
                  <a:srgbClr val="015382"/>
                </a:solidFill>
              </a:rPr>
              <a:t>/</a:t>
            </a:r>
            <a:r>
              <a:rPr lang="en-US" dirty="0" err="1">
                <a:solidFill>
                  <a:srgbClr val="015382"/>
                </a:solidFill>
              </a:rPr>
              <a:t>sa</a:t>
            </a:r>
            <a:r>
              <a:rPr lang="en-US" dirty="0">
                <a:solidFill>
                  <a:srgbClr val="015382"/>
                </a:solidFill>
              </a:rPr>
              <a:t>/</a:t>
            </a:r>
            <a:r>
              <a:rPr lang="en-US" dirty="0" err="1">
                <a:solidFill>
                  <a:srgbClr val="015382"/>
                </a:solidFill>
              </a:rPr>
              <a:t>fafsa.ed.gov</a:t>
            </a:r>
            <a:endParaRPr lang="en-US" dirty="0">
              <a:solidFill>
                <a:srgbClr val="015382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4"/>
          <a:stretch/>
        </p:blipFill>
        <p:spPr>
          <a:xfrm>
            <a:off x="6096000" y="2255678"/>
            <a:ext cx="5334000" cy="3565545"/>
          </a:xfrm>
          <a:prstGeom prst="rect">
            <a:avLst/>
          </a:prstGeom>
          <a:ln w="6350"/>
          <a:effectLst>
            <a:outerShdw blurRad="50800" dist="50800" dir="5400000" algn="ctr" rotWithShape="0">
              <a:schemeClr val="bg1">
                <a:lumMod val="65000"/>
                <a:alpha val="56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304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CSS/ Financial Aid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25910" y="2203245"/>
            <a:ext cx="4857135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The </a:t>
            </a:r>
            <a:r>
              <a:rPr lang="en-US" dirty="0"/>
              <a:t>PROFILE </a:t>
            </a:r>
            <a:r>
              <a:rPr lang="en-US" b="0" dirty="0"/>
              <a:t>is a tool created by the College Board that allows students to complete one form and apply online for </a:t>
            </a:r>
            <a:r>
              <a:rPr lang="en-US" dirty="0"/>
              <a:t>non-federal financial aid </a:t>
            </a:r>
            <a:r>
              <a:rPr lang="en-US" b="0" dirty="0"/>
              <a:t>from almost 400 colleges, universities, professional schools, and scholarship programs.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26765" y="5801031"/>
            <a:ext cx="734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15382"/>
                </a:solidFill>
              </a:rPr>
              <a:t>https://</a:t>
            </a:r>
            <a:r>
              <a:rPr lang="en-US" sz="1400" dirty="0" err="1">
                <a:solidFill>
                  <a:srgbClr val="015382"/>
                </a:solidFill>
              </a:rPr>
              <a:t>student.collegeboard.org</a:t>
            </a:r>
            <a:r>
              <a:rPr lang="en-US" sz="1400" dirty="0">
                <a:solidFill>
                  <a:srgbClr val="015382"/>
                </a:solidFill>
              </a:rPr>
              <a:t>/</a:t>
            </a:r>
            <a:r>
              <a:rPr lang="en-US" sz="1400" dirty="0" err="1">
                <a:solidFill>
                  <a:srgbClr val="015382"/>
                </a:solidFill>
              </a:rPr>
              <a:t>css</a:t>
            </a:r>
            <a:r>
              <a:rPr lang="en-US" sz="1400" dirty="0">
                <a:solidFill>
                  <a:srgbClr val="015382"/>
                </a:solidFill>
              </a:rPr>
              <a:t>-financial-aid-profile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655186"/>
            <a:ext cx="5334000" cy="3061493"/>
          </a:xfrm>
          <a:prstGeom prst="rect">
            <a:avLst/>
          </a:prstGeom>
          <a:ln w="6350"/>
          <a:effectLst>
            <a:outerShdw blurRad="50800" dist="50800" dir="5400000" algn="ctr" rotWithShape="0">
              <a:schemeClr val="bg1">
                <a:lumMod val="65000"/>
                <a:alpha val="56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554" y="2088899"/>
            <a:ext cx="2890684" cy="58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CSS/ Financial Aid PROFILE Tips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756"/>
                    </a14:imgEffect>
                    <a14:imgEffect>
                      <a14:saturation sa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" y="2750018"/>
            <a:ext cx="5269808" cy="41070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91625" y="2311400"/>
            <a:ext cx="6713794" cy="3556000"/>
          </a:xfrm>
        </p:spPr>
        <p:txBody>
          <a:bodyPr/>
          <a:lstStyle/>
          <a:p>
            <a:r>
              <a:rPr lang="en-US" b="0" dirty="0"/>
              <a:t>Available on </a:t>
            </a:r>
            <a:r>
              <a:rPr lang="en-US" dirty="0"/>
              <a:t>October 1st</a:t>
            </a:r>
          </a:p>
          <a:p>
            <a:r>
              <a:rPr lang="en-US" b="0" dirty="0"/>
              <a:t>Use your </a:t>
            </a:r>
            <a:r>
              <a:rPr lang="en-US" dirty="0"/>
              <a:t>College Board Account </a:t>
            </a:r>
            <a:r>
              <a:rPr lang="en-US" b="0" dirty="0"/>
              <a:t>to complete the </a:t>
            </a:r>
            <a:r>
              <a:rPr lang="en-US" dirty="0"/>
              <a:t>Financial Aid PROFILE</a:t>
            </a:r>
          </a:p>
          <a:p>
            <a:r>
              <a:rPr lang="en-US" b="0" dirty="0"/>
              <a:t>May be </a:t>
            </a:r>
            <a:r>
              <a:rPr lang="en-US" dirty="0"/>
              <a:t>required</a:t>
            </a:r>
            <a:r>
              <a:rPr lang="en-US" b="0" dirty="0"/>
              <a:t> by some colleges and universities </a:t>
            </a:r>
          </a:p>
          <a:p>
            <a:r>
              <a:rPr lang="en-US" b="0" dirty="0"/>
              <a:t>CSS / Financial Aid PROFILE is in </a:t>
            </a:r>
            <a:r>
              <a:rPr lang="en-US" dirty="0"/>
              <a:t>addition</a:t>
            </a:r>
            <a:r>
              <a:rPr lang="en-US" b="0" dirty="0"/>
              <a:t> to the FAFSA.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 Smart About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5794" y="2209800"/>
            <a:ext cx="6801464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Thousands of scholarships exist. </a:t>
            </a:r>
            <a:br>
              <a:rPr lang="en-US" dirty="0"/>
            </a:br>
            <a:r>
              <a:rPr lang="en-US" b="0" dirty="0"/>
              <a:t>Some colleges automatically consider all applicants for scholarships. Other scholarships from colleges, universities, and private sources require special applications and additional work and motivation to make it happen.</a:t>
            </a:r>
          </a:p>
          <a:p>
            <a:pPr marL="0" indent="0">
              <a:buNone/>
            </a:pPr>
            <a:r>
              <a:rPr lang="en-US" dirty="0">
                <a:solidFill>
                  <a:srgbClr val="E92203"/>
                </a:solidFill>
              </a:rPr>
              <a:t>Never pay money to apply </a:t>
            </a:r>
            <a:br>
              <a:rPr lang="en-US" dirty="0">
                <a:solidFill>
                  <a:srgbClr val="E92203"/>
                </a:solidFill>
              </a:rPr>
            </a:br>
            <a:r>
              <a:rPr lang="en-US" dirty="0">
                <a:solidFill>
                  <a:srgbClr val="E92203"/>
                </a:solidFill>
              </a:rPr>
              <a:t>to an outside scholarship.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16" y="2228868"/>
            <a:ext cx="4068508" cy="54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Take Steps to Minimize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997677" y="2689641"/>
            <a:ext cx="5314335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The majority of students use loans to help finance their college education.</a:t>
            </a:r>
          </a:p>
          <a:p>
            <a:pPr marL="0" indent="0">
              <a:buNone/>
            </a:pPr>
            <a:r>
              <a:rPr lang="en-US" dirty="0"/>
              <a:t>Don’t borrow any more than you absolutely need.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37" y="2470971"/>
            <a:ext cx="5554405" cy="41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0414" y="409483"/>
            <a:ext cx="7426610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rgbClr val="015382"/>
                </a:solidFill>
              </a:rPr>
              <a:t>Questions that we will answer in this presentation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69136" y="2514600"/>
            <a:ext cx="2743200" cy="3241372"/>
            <a:chOff x="1469136" y="2514600"/>
            <a:chExt cx="2743200" cy="3241372"/>
          </a:xfrm>
        </p:grpSpPr>
        <p:sp>
          <p:nvSpPr>
            <p:cNvPr id="4" name="TextBox 3"/>
            <p:cNvSpPr txBox="1"/>
            <p:nvPr/>
          </p:nvSpPr>
          <p:spPr>
            <a:xfrm>
              <a:off x="1584411" y="3964712"/>
              <a:ext cx="2512651" cy="179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2393" algn="ctr">
                <a:lnSpc>
                  <a:spcPct val="90000"/>
                </a:lnSpc>
              </a:pP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How much does college cost, and what is included in the total cost?</a:t>
              </a: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686458" y="2211678"/>
              <a:ext cx="308556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3536" y="2514600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81500" y="2501900"/>
            <a:ext cx="3047999" cy="3233472"/>
            <a:chOff x="4381500" y="2501900"/>
            <a:chExt cx="3047999" cy="3233472"/>
          </a:xfrm>
        </p:grpSpPr>
        <p:sp>
          <p:nvSpPr>
            <p:cNvPr id="7" name="TextBox 6"/>
            <p:cNvSpPr txBox="1"/>
            <p:nvPr/>
          </p:nvSpPr>
          <p:spPr>
            <a:xfrm>
              <a:off x="4381500" y="3944112"/>
              <a:ext cx="3047999" cy="179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What is the difference between grants, scholarships, loans, </a:t>
              </a:r>
              <a:r>
                <a:rPr lang="en-US" sz="2400" b="1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and work-study</a:t>
              </a:r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?</a:t>
              </a: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85839" y="2211678"/>
              <a:ext cx="308556" cy="2743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2917" y="2501900"/>
              <a:ext cx="914400" cy="9144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874000" y="2514600"/>
            <a:ext cx="2743200" cy="2943257"/>
            <a:chOff x="7874000" y="2514600"/>
            <a:chExt cx="2743200" cy="2943257"/>
          </a:xfrm>
        </p:grpSpPr>
        <p:sp>
          <p:nvSpPr>
            <p:cNvPr id="8" name="TextBox 7"/>
            <p:cNvSpPr txBox="1"/>
            <p:nvPr/>
          </p:nvSpPr>
          <p:spPr>
            <a:xfrm>
              <a:off x="8042166" y="3888197"/>
              <a:ext cx="24068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15382"/>
                  </a:solidFill>
                  <a:ea typeface="ヒラギノ角ゴ Pro W3" charset="0"/>
                  <a:cs typeface="Arial" panose="020B0604020202020204" pitchFamily="34" charset="0"/>
                </a:rPr>
                <a:t>How does a student receive financial aid?</a:t>
              </a:r>
            </a:p>
            <a:p>
              <a:pPr algn="ctr"/>
              <a:endParaRPr lang="en-US" sz="2400" b="1" dirty="0">
                <a:solidFill>
                  <a:srgbClr val="015382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091322" y="2211678"/>
              <a:ext cx="308556" cy="2743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8400" y="251460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4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Much Will it Cost?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11594" y="2340897"/>
            <a:ext cx="3773948" cy="3556000"/>
          </a:xfrm>
        </p:spPr>
        <p:txBody>
          <a:bodyPr/>
          <a:lstStyle/>
          <a:p>
            <a:pPr marL="458788" indent="0">
              <a:buNone/>
            </a:pPr>
            <a:r>
              <a:rPr lang="en-US" cap="all" dirty="0"/>
              <a:t>Billable Costs </a:t>
            </a:r>
          </a:p>
          <a:p>
            <a:r>
              <a:rPr lang="en-US" dirty="0"/>
              <a:t>Tuition and Fees</a:t>
            </a:r>
          </a:p>
          <a:p>
            <a:r>
              <a:rPr lang="en-US" dirty="0"/>
              <a:t>On-Campus Room and Board</a:t>
            </a:r>
          </a:p>
          <a:p>
            <a:pPr marL="458788" indent="0">
              <a:buNone/>
            </a:pPr>
            <a:r>
              <a:rPr lang="en-US" sz="2400" b="0" dirty="0"/>
              <a:t>These costs </a:t>
            </a:r>
            <a:r>
              <a:rPr lang="en-US" sz="2400" dirty="0"/>
              <a:t>will show up 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/>
              <a:t>on the college bill.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01581" y="2286000"/>
            <a:ext cx="5690419" cy="35560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B0F0"/>
              </a:buClr>
              <a:buSzPct val="88000"/>
              <a:buFont typeface="HiraMinProN-W3" charset="-128"/>
              <a:buChar char="◉"/>
              <a:defRPr sz="3200" b="1" kern="1200">
                <a:solidFill>
                  <a:srgbClr val="0153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0">
              <a:buNone/>
            </a:pPr>
            <a:r>
              <a:rPr lang="en-US" cap="all" dirty="0"/>
              <a:t>Indirect Costs </a:t>
            </a:r>
          </a:p>
          <a:p>
            <a:r>
              <a:rPr lang="en-US" dirty="0"/>
              <a:t>Books and Supplies</a:t>
            </a:r>
          </a:p>
          <a:p>
            <a:r>
              <a:rPr lang="en-US" dirty="0"/>
              <a:t>Off-Campus Room &amp; Board</a:t>
            </a:r>
          </a:p>
          <a:p>
            <a:r>
              <a:rPr lang="en-US" dirty="0"/>
              <a:t>Personal Expenses</a:t>
            </a:r>
          </a:p>
          <a:p>
            <a:r>
              <a:rPr lang="en-US" dirty="0"/>
              <a:t>Travel Costs</a:t>
            </a:r>
          </a:p>
          <a:p>
            <a:pPr marL="458788" indent="0">
              <a:buFont typeface="HiraMinProN-W3" charset="-128"/>
              <a:buNone/>
            </a:pPr>
            <a:r>
              <a:rPr lang="en-US" sz="2400" b="0" dirty="0"/>
              <a:t>These costs </a:t>
            </a:r>
            <a:r>
              <a:rPr lang="en-US" sz="2400" dirty="0"/>
              <a:t>do not show up </a:t>
            </a:r>
            <a:br>
              <a:rPr lang="en-US" sz="2400" dirty="0"/>
            </a:br>
            <a:r>
              <a:rPr lang="en-US" sz="2400" b="0" dirty="0"/>
              <a:t>on the college bill.</a:t>
            </a:r>
          </a:p>
          <a:p>
            <a:pPr marL="0" indent="0">
              <a:buFont typeface="HiraMinProN-W3" charset="-128"/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2438400"/>
            <a:ext cx="0" cy="36969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Assessing Student Need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27826" y="2158180"/>
            <a:ext cx="8359964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A </a:t>
            </a:r>
            <a:r>
              <a:rPr lang="en-US" dirty="0"/>
              <a:t>student’s financial need </a:t>
            </a:r>
            <a:r>
              <a:rPr lang="en-US" b="0" dirty="0"/>
              <a:t>is calculated as the difference between the cost of attending the school, the </a:t>
            </a:r>
            <a:r>
              <a:rPr lang="en-US" dirty="0"/>
              <a:t>Cost of Attendance (COA) </a:t>
            </a:r>
            <a:r>
              <a:rPr lang="en-US" b="0" dirty="0"/>
              <a:t>minus any expected financial assistance (EFA), such as gifts or outside scholarships,</a:t>
            </a:r>
            <a:endParaRPr lang="en-US" dirty="0"/>
          </a:p>
          <a:p>
            <a:pPr marL="0" indent="0">
              <a:buNone/>
            </a:pPr>
            <a:r>
              <a:rPr lang="en-US" b="0" dirty="0"/>
              <a:t>and the amount the student and their </a:t>
            </a:r>
            <a:br>
              <a:rPr lang="en-US" b="0" dirty="0"/>
            </a:br>
            <a:r>
              <a:rPr lang="en-US" b="0" dirty="0"/>
              <a:t>family is expected to pay, the </a:t>
            </a:r>
            <a:br>
              <a:rPr lang="en-US" b="0" dirty="0"/>
            </a:br>
            <a:r>
              <a:rPr lang="en-US" dirty="0"/>
              <a:t>Expected Family Contribution (EFC)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82761" y="5783048"/>
            <a:ext cx="8839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15382"/>
                </a:solidFill>
                <a:ea typeface="ヒラギノ角ゴ Pro W3" charset="0"/>
                <a:cs typeface="Arial" panose="020B0604020202020204" pitchFamily="34" charset="0"/>
              </a:rPr>
              <a:t>COA – EFC = Student Financial Need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65432"/>
            <a:ext cx="12192000" cy="9271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/>
              <a:t>Expected Family Contribution (EFC) </a:t>
            </a:r>
            <a:br>
              <a:rPr lang="en-US" dirty="0"/>
            </a:br>
            <a:r>
              <a:rPr lang="en-US" dirty="0"/>
              <a:t>is influenced by these factors: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64967" y="2095091"/>
            <a:ext cx="9270181" cy="3556000"/>
          </a:xfrm>
        </p:spPr>
        <p:txBody>
          <a:bodyPr/>
          <a:lstStyle/>
          <a:p>
            <a:r>
              <a:rPr lang="en-US" dirty="0"/>
              <a:t>The amount the student’s parents will be </a:t>
            </a:r>
            <a:br>
              <a:rPr lang="en-US" dirty="0"/>
            </a:br>
            <a:r>
              <a:rPr lang="en-US" dirty="0"/>
              <a:t>asked to pay from income and assets</a:t>
            </a:r>
          </a:p>
          <a:p>
            <a:r>
              <a:rPr lang="en-US" dirty="0"/>
              <a:t>The amount the student can contribute from earnings and savings</a:t>
            </a:r>
          </a:p>
          <a:p>
            <a:r>
              <a:rPr lang="en-US" dirty="0"/>
              <a:t>Family size, age of oldest parent, number of children currently attending college</a:t>
            </a:r>
          </a:p>
          <a:p>
            <a:r>
              <a:rPr lang="en-US" dirty="0"/>
              <a:t>Special circumstances: Health related expenses, loss of property or death in the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0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4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8"/>
          <p:cNvSpPr txBox="1">
            <a:spLocks/>
          </p:cNvSpPr>
          <p:nvPr/>
        </p:nvSpPr>
        <p:spPr>
          <a:xfrm>
            <a:off x="0" y="660400"/>
            <a:ext cx="12192000" cy="9271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600" b="1" kern="1200" cap="all" baseline="0">
                <a:solidFill>
                  <a:srgbClr val="0153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Types of financial aid</a:t>
            </a:r>
          </a:p>
        </p:txBody>
      </p:sp>
    </p:spTree>
    <p:extLst>
      <p:ext uri="{BB962C8B-B14F-4D97-AF65-F5344CB8AC3E}">
        <p14:creationId xmlns:p14="http://schemas.microsoft.com/office/powerpoint/2010/main" val="18973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3595"/>
            <a:ext cx="6406816" cy="3612125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Federal Pell Grants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Federal Supplemental Education Opportunity Grants (FSEOG)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State Grants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Institutional Grants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589" y="2261937"/>
            <a:ext cx="4156911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5600"/>
            <a:ext cx="5793205" cy="4190999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Athletic, Academic, Leadership, Theatre, Music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Usually Competitive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Institutional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National 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State, Local, or Civic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621" y="2261937"/>
            <a:ext cx="4144879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Work-study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5600"/>
            <a:ext cx="6169527" cy="3556000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Based on demonstrated need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Student is provided an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on-campus job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10 – 15 hours per week and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paid directly to student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Generally above minimum wage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495" y="2249905"/>
            <a:ext cx="4193005" cy="42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143500" y="2895600"/>
            <a:ext cx="5311942" cy="3238500"/>
          </a:xfrm>
        </p:spPr>
        <p:txBody>
          <a:bodyPr/>
          <a:lstStyle/>
          <a:p>
            <a:pPr lvl="0"/>
            <a:r>
              <a:rPr lang="en-US" dirty="0">
                <a:cs typeface="Arial" panose="020B0604020202020204" pitchFamily="34" charset="0"/>
              </a:rPr>
              <a:t>Direct Subsidized &amp; Unsubsidized 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Perkins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PLUS (Parent Loan for Undergraduate Students)</a:t>
            </a:r>
          </a:p>
          <a:p>
            <a:pPr lvl="0"/>
            <a:r>
              <a:rPr lang="en-US" dirty="0">
                <a:cs typeface="Arial" panose="020B0604020202020204" pitchFamily="34" charset="0"/>
              </a:rPr>
              <a:t>Private Loans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463" y="2261937"/>
            <a:ext cx="4205037" cy="41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90967"/>
      </p:ext>
    </p:extLst>
  </p:cSld>
  <p:clrMapOvr>
    <a:masterClrMapping/>
  </p:clrMapOvr>
  <p:transition spd="slow" advClick="0" advTm="5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Trusted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79600" y="2311400"/>
            <a:ext cx="8178800" cy="35560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Hundreds of websites purport to offer families advice about financial aid. Not all of them are truly helpful. Not all are accurate. 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NACAC has curated a list of trusted, up-to-date sources to help families navigate the process.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Department of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138861" y="2022642"/>
            <a:ext cx="7182853" cy="4426284"/>
          </a:xfrm>
        </p:spPr>
        <p:txBody>
          <a:bodyPr/>
          <a:lstStyle/>
          <a:p>
            <a:r>
              <a:rPr lang="en-US" dirty="0">
                <a:hlinkClick r:id="rId2"/>
              </a:rPr>
              <a:t>Financial Aid Toolkit </a:t>
            </a:r>
            <a:endParaRPr lang="en-US" dirty="0"/>
          </a:p>
          <a:p>
            <a:r>
              <a:rPr lang="en-US" dirty="0">
                <a:hlinkClick r:id="rId3"/>
              </a:rPr>
              <a:t>2017 – 18 Counselors &amp; 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Mentors Handbook</a:t>
            </a:r>
            <a:endParaRPr lang="en-US" dirty="0"/>
          </a:p>
          <a:p>
            <a:r>
              <a:rPr lang="en-US" dirty="0">
                <a:hlinkClick r:id="rId4"/>
              </a:rPr>
              <a:t>The National Training for </a:t>
            </a:r>
            <a:br>
              <a:rPr lang="en-US" dirty="0">
                <a:hlinkClick r:id="rId4"/>
              </a:rPr>
            </a:br>
            <a:r>
              <a:rPr lang="en-US" dirty="0">
                <a:hlinkClick r:id="rId4"/>
              </a:rPr>
              <a:t>Counselors &amp; Mentors</a:t>
            </a:r>
            <a:endParaRPr lang="en-US" dirty="0"/>
          </a:p>
          <a:p>
            <a:r>
              <a:rPr lang="en-US" dirty="0">
                <a:hlinkClick r:id="rId5"/>
              </a:rPr>
              <a:t>Helping Students Navigate </a:t>
            </a:r>
            <a:br>
              <a:rPr lang="en-US" dirty="0">
                <a:hlinkClick r:id="rId5"/>
              </a:rPr>
            </a:br>
            <a:r>
              <a:rPr lang="en-US" dirty="0">
                <a:hlinkClick r:id="rId5"/>
              </a:rPr>
              <a:t>the Path to College</a:t>
            </a:r>
            <a:endParaRPr lang="en-US" dirty="0"/>
          </a:p>
          <a:p>
            <a:r>
              <a:rPr lang="en-US" dirty="0">
                <a:hlinkClick r:id="rId6"/>
              </a:rPr>
              <a:t>Federal Student Aid (FSA) Website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17" y="2310064"/>
            <a:ext cx="3200400" cy="32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3358"/>
            <a:ext cx="12192000" cy="927100"/>
          </a:xfrm>
        </p:spPr>
        <p:txBody>
          <a:bodyPr/>
          <a:lstStyle/>
          <a:p>
            <a:r>
              <a:rPr lang="en-US" dirty="0"/>
              <a:t>The Institute for College </a:t>
            </a:r>
            <a:br>
              <a:rPr lang="en-US" dirty="0"/>
            </a:br>
            <a:r>
              <a:rPr lang="en-US" dirty="0"/>
              <a:t>Access &amp; Success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34527" y="2756568"/>
            <a:ext cx="6962274" cy="3556000"/>
          </a:xfrm>
        </p:spPr>
        <p:txBody>
          <a:bodyPr/>
          <a:lstStyle/>
          <a:p>
            <a:r>
              <a:rPr lang="en-US" dirty="0">
                <a:hlinkClick r:id="rId2"/>
              </a:rPr>
              <a:t>Income-Based Repayment </a:t>
            </a:r>
            <a:endParaRPr lang="en-US" dirty="0"/>
          </a:p>
          <a:p>
            <a:r>
              <a:rPr lang="en-US" dirty="0">
                <a:hlinkClick r:id="rId3"/>
              </a:rPr>
              <a:t>College </a:t>
            </a:r>
            <a:r>
              <a:rPr lang="en-US" dirty="0" err="1">
                <a:hlinkClick r:id="rId3"/>
              </a:rPr>
              <a:t>InSight</a:t>
            </a:r>
            <a:endParaRPr lang="en-US" dirty="0"/>
          </a:p>
          <a:p>
            <a:r>
              <a:rPr lang="en-US" dirty="0" err="1">
                <a:hlinkClick r:id="rId4"/>
              </a:rPr>
              <a:t>uAspire</a:t>
            </a:r>
            <a:r>
              <a:rPr lang="en-US" dirty="0">
                <a:hlinkClick r:id="rId4"/>
              </a:rPr>
              <a:t> Handout</a:t>
            </a:r>
            <a:r>
              <a:rPr lang="en-US" dirty="0"/>
              <a:t>  &amp; </a:t>
            </a:r>
            <a:r>
              <a:rPr lang="en-US" dirty="0">
                <a:hlinkClick r:id="rId5"/>
              </a:rPr>
              <a:t>Presentation</a:t>
            </a:r>
            <a:endParaRPr lang="en-US" dirty="0"/>
          </a:p>
          <a:p>
            <a:r>
              <a:rPr lang="en-US" dirty="0">
                <a:hlinkClick r:id="rId6"/>
              </a:rPr>
              <a:t>Project on Student Debt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24" y="3257884"/>
            <a:ext cx="4339391" cy="11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51326"/>
            <a:ext cx="12192000" cy="927100"/>
          </a:xfrm>
        </p:spPr>
        <p:txBody>
          <a:bodyPr/>
          <a:lstStyle/>
          <a:p>
            <a:r>
              <a:rPr lang="en-US" dirty="0"/>
              <a:t>National Association of Student </a:t>
            </a:r>
            <a:br>
              <a:rPr lang="en-US" dirty="0"/>
            </a:br>
            <a:r>
              <a:rPr lang="en-US" dirty="0"/>
              <a:t>Financial Aid Administrators (NASFAA)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30515" y="2732505"/>
            <a:ext cx="6432884" cy="3556000"/>
          </a:xfrm>
        </p:spPr>
        <p:txBody>
          <a:bodyPr/>
          <a:lstStyle/>
          <a:p>
            <a:r>
              <a:rPr lang="en-US" dirty="0">
                <a:hlinkClick r:id="rId2"/>
              </a:rPr>
              <a:t>College Affordability &amp; Transparency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Resources for Counselors</a:t>
            </a:r>
            <a:endParaRPr lang="en-US" dirty="0"/>
          </a:p>
          <a:p>
            <a:r>
              <a:rPr lang="en-US" dirty="0">
                <a:hlinkClick r:id="rId3"/>
              </a:rPr>
              <a:t>Student Aid Tips for 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Unique Populations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34" y="3319644"/>
            <a:ext cx="3389376" cy="8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Consumer Financial Protection Bureau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22494" y="3614821"/>
            <a:ext cx="5602705" cy="3556000"/>
          </a:xfrm>
        </p:spPr>
        <p:txBody>
          <a:bodyPr/>
          <a:lstStyle/>
          <a:p>
            <a:r>
              <a:rPr lang="en-US" dirty="0">
                <a:hlinkClick r:id="rId2"/>
              </a:rPr>
              <a:t>Paying for College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82841" y="2751362"/>
            <a:ext cx="3549317" cy="2626754"/>
            <a:chOff x="433136" y="4445311"/>
            <a:chExt cx="2528491" cy="18712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136" y="5303564"/>
              <a:ext cx="2528491" cy="10130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713" y="4445311"/>
              <a:ext cx="2189234" cy="101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60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National College Access Network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22494" y="2864853"/>
            <a:ext cx="5602705" cy="3556000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cs typeface="Arial" panose="020B0604020202020204" pitchFamily="34" charset="0"/>
                <a:hlinkClick r:id="rId2"/>
              </a:rPr>
              <a:t>Form Your Future Campaign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52" y="2779295"/>
            <a:ext cx="3770866" cy="20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43199" y="2467811"/>
            <a:ext cx="7218947" cy="3556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ヒラギノ角ゴ Pro W3" charset="0"/>
                <a:cs typeface="Arial" panose="020B0604020202020204" pitchFamily="34" charset="0"/>
              </a:rPr>
              <a:t>Planning how to finance a degree has become a more prominent part of the college application process. By becoming aware of the costs associated with college, your family is better positioned to incorporate educational costs into your savings plan.</a:t>
            </a:r>
            <a:r>
              <a:rPr lang="en-US" i="1" dirty="0">
                <a:ea typeface="ヒラギノ角ゴ Pro W3" charset="0"/>
                <a:cs typeface="Arial" panose="020B0604020202020204" pitchFamily="34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Want to hear from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43199" y="2467811"/>
            <a:ext cx="7218947" cy="3556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Thank you for taking the time to download and share this presentation. </a:t>
            </a:r>
          </a:p>
          <a:p>
            <a:pPr marL="0" indent="0">
              <a:buNone/>
            </a:pPr>
            <a:r>
              <a:rPr lang="en-US" dirty="0"/>
              <a:t>Your feedback is very important to us. </a:t>
            </a:r>
          </a:p>
          <a:p>
            <a:pPr marL="0" indent="0">
              <a:buNone/>
            </a:pPr>
            <a:r>
              <a:rPr lang="en-US" dirty="0"/>
              <a:t>Please take a few minutes to </a:t>
            </a:r>
            <a:r>
              <a:rPr lang="en-US" dirty="0">
                <a:hlinkClick r:id="rId2"/>
              </a:rPr>
              <a:t>complete our survey</a:t>
            </a:r>
            <a:r>
              <a:rPr lang="en-US" dirty="0"/>
              <a:t>. Your responses will help us improve this PowerPoint presentation.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6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1911" y="2377212"/>
            <a:ext cx="3406689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393" algn="ctr">
              <a:lnSpc>
                <a:spcPct val="90000"/>
              </a:lnSpc>
            </a:pPr>
            <a:r>
              <a:rPr lang="en-US" sz="2400" b="1">
                <a:solidFill>
                  <a:srgbClr val="015382"/>
                </a:solidFill>
                <a:ea typeface="ヒラギノ角ゴ Pro W3" charset="0"/>
                <a:cs typeface="Arial" panose="020B0604020202020204" pitchFamily="34" charset="0"/>
              </a:rPr>
              <a:t>More than half of all students attending college in the United States receive some form of financial assistance.</a:t>
            </a:r>
          </a:p>
          <a:p>
            <a:pPr algn="ctr"/>
            <a:endParaRPr lang="en-US" sz="2400" b="1" dirty="0">
              <a:solidFill>
                <a:srgbClr val="015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9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NET PRICE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NET PRICE </a:t>
            </a:r>
            <a:r>
              <a:rPr lang="en-US" b="0" dirty="0">
                <a:cs typeface="Arial" panose="020B0604020202020204" pitchFamily="34" charset="0"/>
              </a:rPr>
              <a:t>is the amount that a student pays to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b="0" dirty="0">
                <a:cs typeface="Arial" panose="020B0604020202020204" pitchFamily="34" charset="0"/>
              </a:rPr>
              <a:t>attend an institution in a single academic year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AFTER</a:t>
            </a:r>
            <a:r>
              <a:rPr lang="en-US" b="0" dirty="0">
                <a:cs typeface="Arial" panose="020B0604020202020204" pitchFamily="34" charset="0"/>
              </a:rPr>
              <a:t> subtracting scholarships and grants the </a:t>
            </a:r>
            <a:br>
              <a:rPr lang="en-US" b="0" dirty="0">
                <a:cs typeface="Arial" panose="020B0604020202020204" pitchFamily="34" charset="0"/>
              </a:rPr>
            </a:br>
            <a:r>
              <a:rPr lang="en-US" b="0" dirty="0">
                <a:cs typeface="Arial" panose="020B0604020202020204" pitchFamily="34" charset="0"/>
              </a:rPr>
              <a:t>student receives. 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Focus on the NET PRICE.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Not the STICKER Price.</a:t>
            </a:r>
          </a:p>
          <a:p>
            <a:pPr marL="0" indent="0">
              <a:buSzPct val="76000"/>
              <a:buNone/>
            </a:pPr>
            <a:r>
              <a:rPr lang="en-US" dirty="0">
                <a:cs typeface="Arial" panose="020B0604020202020204" pitchFamily="34" charset="0"/>
              </a:rPr>
              <a:t> </a:t>
            </a:r>
            <a:endParaRPr lang="en-US" dirty="0"/>
          </a:p>
          <a:p>
            <a:pPr marL="0" indent="0">
              <a:buSzPct val="76000"/>
              <a:buNone/>
            </a:pPr>
            <a:endParaRPr lang="en-US" b="0" dirty="0">
              <a:cs typeface="Arial" panose="020B0604020202020204" pitchFamily="34" charset="0"/>
            </a:endParaRPr>
          </a:p>
          <a:p>
            <a:pPr marL="0" indent="0">
              <a:buSzPct val="76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9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8457" y="676182"/>
            <a:ext cx="8695086" cy="13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rgbClr val="015382"/>
                </a:solidFill>
              </a:rPr>
              <a:t>NET PRICE CALCULATORS</a:t>
            </a:r>
          </a:p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3703"/>
      </p:ext>
    </p:extLst>
  </p:cSld>
  <p:clrMapOvr>
    <a:masterClrMapping/>
  </p:clrMapOvr>
  <p:transition spd="slow" advClick="0" advTm="1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NET PRICE CALCULATORS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Available on a college’s website, net price calculators can help prospective students get a better handle on what they will be expected to pay.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Students enter information about their family’s financial situation to learn what similar students paid to attend the institution in the previous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84400" y="266700"/>
            <a:ext cx="7823200" cy="927100"/>
          </a:xfrm>
        </p:spPr>
        <p:txBody>
          <a:bodyPr/>
          <a:lstStyle/>
          <a:p>
            <a:r>
              <a:rPr lang="en-US" sz="4400"/>
              <a:t>WHY ARE NET PRICE CALCULATORS IMPORTANT?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508000">
              <a:buNone/>
            </a:pPr>
            <a:r>
              <a:rPr lang="en-US" b="0" dirty="0">
                <a:cs typeface="Arial" panose="020B0604020202020204" pitchFamily="34" charset="0"/>
              </a:rPr>
              <a:t>Knowing your net price:</a:t>
            </a:r>
          </a:p>
          <a:p>
            <a:pPr>
              <a:buSzPct val="76000"/>
            </a:pPr>
            <a:r>
              <a:rPr lang="en-US" dirty="0">
                <a:cs typeface="Arial" panose="020B0604020202020204" pitchFamily="34" charset="0"/>
              </a:rPr>
              <a:t>Gives you the best idea of what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you’ll pay for a particular college</a:t>
            </a:r>
          </a:p>
          <a:p>
            <a:pPr>
              <a:buSzPct val="76000"/>
            </a:pPr>
            <a:r>
              <a:rPr lang="en-US" dirty="0">
                <a:cs typeface="Arial" panose="020B0604020202020204" pitchFamily="34" charset="0"/>
              </a:rPr>
              <a:t>Makes comparing colleges easier</a:t>
            </a:r>
          </a:p>
          <a:p>
            <a:pPr>
              <a:buSzPct val="76000"/>
            </a:pPr>
            <a:r>
              <a:rPr lang="en-US" dirty="0">
                <a:cs typeface="Arial" panose="020B0604020202020204" pitchFamily="34" charset="0"/>
              </a:rPr>
              <a:t>Widens your choice of colleges</a:t>
            </a:r>
          </a:p>
        </p:txBody>
      </p:sp>
    </p:spTree>
    <p:extLst>
      <p:ext uri="{BB962C8B-B14F-4D97-AF65-F5344CB8AC3E}">
        <p14:creationId xmlns:p14="http://schemas.microsoft.com/office/powerpoint/2010/main" val="4193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15282"/>
      </a:hlink>
      <a:folHlink>
        <a:srgbClr val="01528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3785</TotalTime>
  <Words>748</Words>
  <Application>Microsoft Office PowerPoint</Application>
  <PresentationFormat>Widescreen</PresentationFormat>
  <Paragraphs>122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HiraMinProN-W3</vt:lpstr>
      <vt:lpstr>ヒラギノ角ゴ Pro W3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D. Glover Glover</dc:creator>
  <cp:lastModifiedBy>Jill Altshuler</cp:lastModifiedBy>
  <cp:revision>48</cp:revision>
  <dcterms:created xsi:type="dcterms:W3CDTF">2017-06-15T17:05:11Z</dcterms:created>
  <dcterms:modified xsi:type="dcterms:W3CDTF">2018-07-31T13:05:53Z</dcterms:modified>
</cp:coreProperties>
</file>