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8" r:id="rId1"/>
  </p:sldMasterIdLst>
  <p:notesMasterIdLst>
    <p:notesMasterId r:id="rId21"/>
  </p:notesMasterIdLst>
  <p:handoutMasterIdLst>
    <p:handoutMasterId r:id="rId22"/>
  </p:handoutMasterIdLst>
  <p:sldIdLst>
    <p:sldId id="349" r:id="rId2"/>
    <p:sldId id="351" r:id="rId3"/>
    <p:sldId id="331" r:id="rId4"/>
    <p:sldId id="333" r:id="rId5"/>
    <p:sldId id="344" r:id="rId6"/>
    <p:sldId id="322" r:id="rId7"/>
    <p:sldId id="347" r:id="rId8"/>
    <p:sldId id="354" r:id="rId9"/>
    <p:sldId id="357" r:id="rId10"/>
    <p:sldId id="353" r:id="rId11"/>
    <p:sldId id="359" r:id="rId12"/>
    <p:sldId id="360" r:id="rId13"/>
    <p:sldId id="335" r:id="rId14"/>
    <p:sldId id="345" r:id="rId15"/>
    <p:sldId id="346" r:id="rId16"/>
    <p:sldId id="279" r:id="rId17"/>
    <p:sldId id="274" r:id="rId18"/>
    <p:sldId id="355" r:id="rId19"/>
    <p:sldId id="35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01">
          <p15:clr>
            <a:srgbClr val="A4A3A4"/>
          </p15:clr>
        </p15:guide>
        <p15:guide id="2" orient="horz" pos="1203">
          <p15:clr>
            <a:srgbClr val="A4A3A4"/>
          </p15:clr>
        </p15:guide>
        <p15:guide id="3" pos="1248" userDrawn="1">
          <p15:clr>
            <a:srgbClr val="A4A3A4"/>
          </p15:clr>
        </p15:guide>
        <p15:guide id="4" pos="954">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C1F"/>
    <a:srgbClr val="E3D6A5"/>
    <a:srgbClr val="417F48"/>
    <a:srgbClr val="4F9B58"/>
    <a:srgbClr val="438578"/>
    <a:srgbClr val="E4D8AA"/>
    <a:srgbClr val="9BBBA8"/>
    <a:srgbClr val="6A1416"/>
    <a:srgbClr val="72AADC"/>
    <a:srgbClr val="7509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2599" autoAdjust="0"/>
  </p:normalViewPr>
  <p:slideViewPr>
    <p:cSldViewPr snapToGrid="0">
      <p:cViewPr varScale="1">
        <p:scale>
          <a:sx n="47" d="100"/>
          <a:sy n="47" d="100"/>
        </p:scale>
        <p:origin x="-1362" y="-96"/>
      </p:cViewPr>
      <p:guideLst>
        <p:guide orient="horz" pos="801"/>
        <p:guide orient="horz" pos="1203"/>
        <p:guide pos="1248"/>
        <p:guide pos="9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40" d="100"/>
          <a:sy n="40" d="100"/>
        </p:scale>
        <p:origin x="-2172" y="-474"/>
      </p:cViewPr>
      <p:guideLst>
        <p:guide orient="horz" pos="2928"/>
        <p:guide pos="2208"/>
      </p:guideLst>
    </p:cSldViewPr>
  </p:notesViewPr>
  <p:gridSpacing cx="311802463" cy="3118024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CA728-66BA-49AB-9551-4028B027C781}" type="doc">
      <dgm:prSet loTypeId="urn:microsoft.com/office/officeart/2005/8/layout/equation1" loCatId="process" qsTypeId="urn:microsoft.com/office/officeart/2005/8/quickstyle/3d5" qsCatId="3D" csTypeId="urn:microsoft.com/office/officeart/2005/8/colors/accent1_2" csCatId="accent1" phldr="1"/>
      <dgm:spPr/>
    </dgm:pt>
    <dgm:pt modelId="{D8882FCA-E811-4BE8-880B-03E7064DC2F9}">
      <dgm:prSet phldrT="[Text]"/>
      <dgm:spPr>
        <a:solidFill>
          <a:srgbClr val="4F9B58"/>
        </a:solidFill>
        <a:ln>
          <a:noFill/>
        </a:ln>
      </dgm:spPr>
      <dgm:t>
        <a:bodyPr/>
        <a:lstStyle/>
        <a:p>
          <a:r>
            <a:rPr lang="en-US" b="1" dirty="0" smtClean="0"/>
            <a:t>COA</a:t>
          </a:r>
          <a:endParaRPr lang="en-US" b="1" dirty="0"/>
        </a:p>
      </dgm:t>
    </dgm:pt>
    <dgm:pt modelId="{360982E0-2641-4237-8BCC-1DC115AD5022}" type="parTrans" cxnId="{B24E5A91-156E-4442-8A2B-C49B0DBBED90}">
      <dgm:prSet/>
      <dgm:spPr/>
      <dgm:t>
        <a:bodyPr/>
        <a:lstStyle/>
        <a:p>
          <a:endParaRPr lang="en-US"/>
        </a:p>
      </dgm:t>
    </dgm:pt>
    <dgm:pt modelId="{CEC80BE6-D33C-4506-914A-C54282FB0504}" type="sibTrans" cxnId="{B24E5A91-156E-4442-8A2B-C49B0DBBED90}">
      <dgm:prSet/>
      <dgm:spPr>
        <a:solidFill>
          <a:srgbClr val="4F9B58"/>
        </a:solidFill>
        <a:ln>
          <a:noFill/>
        </a:ln>
      </dgm:spPr>
      <dgm:t>
        <a:bodyPr/>
        <a:lstStyle/>
        <a:p>
          <a:endParaRPr lang="en-US" dirty="0"/>
        </a:p>
      </dgm:t>
    </dgm:pt>
    <dgm:pt modelId="{26F150CD-6C90-4E23-A949-D7D6AA4FB865}">
      <dgm:prSet phldrT="[Text]"/>
      <dgm:spPr>
        <a:solidFill>
          <a:srgbClr val="4F9B58"/>
        </a:solidFill>
        <a:ln>
          <a:noFill/>
        </a:ln>
      </dgm:spPr>
      <dgm:t>
        <a:bodyPr/>
        <a:lstStyle/>
        <a:p>
          <a:r>
            <a:rPr lang="en-US" b="1" dirty="0" smtClean="0"/>
            <a:t>EFC</a:t>
          </a:r>
          <a:endParaRPr lang="en-US" b="1" dirty="0"/>
        </a:p>
      </dgm:t>
    </dgm:pt>
    <dgm:pt modelId="{423887EC-255D-4261-A622-12AD21D1F0EE}" type="parTrans" cxnId="{6804601D-37CC-4094-927B-5534146D6215}">
      <dgm:prSet/>
      <dgm:spPr/>
      <dgm:t>
        <a:bodyPr/>
        <a:lstStyle/>
        <a:p>
          <a:endParaRPr lang="en-US"/>
        </a:p>
      </dgm:t>
    </dgm:pt>
    <dgm:pt modelId="{3B1F5254-E82F-4123-9CD7-A55EA0E6EC30}" type="sibTrans" cxnId="{6804601D-37CC-4094-927B-5534146D6215}">
      <dgm:prSet/>
      <dgm:spPr>
        <a:solidFill>
          <a:srgbClr val="4F9B58"/>
        </a:solidFill>
        <a:ln>
          <a:noFill/>
        </a:ln>
      </dgm:spPr>
      <dgm:t>
        <a:bodyPr/>
        <a:lstStyle/>
        <a:p>
          <a:endParaRPr lang="en-US" dirty="0"/>
        </a:p>
      </dgm:t>
    </dgm:pt>
    <dgm:pt modelId="{7E98AD58-1A51-4330-9643-41D93DC1CB7D}">
      <dgm:prSet phldrT="[Text]" custT="1"/>
      <dgm:spPr>
        <a:solidFill>
          <a:srgbClr val="4F9B58"/>
        </a:solidFill>
        <a:ln>
          <a:noFill/>
        </a:ln>
      </dgm:spPr>
      <dgm:t>
        <a:bodyPr/>
        <a:lstStyle/>
        <a:p>
          <a:r>
            <a:rPr lang="en-US" sz="2000" b="1" dirty="0" smtClean="0"/>
            <a:t>Financial  Need</a:t>
          </a:r>
          <a:endParaRPr lang="en-US" sz="2000" b="1" dirty="0"/>
        </a:p>
      </dgm:t>
    </dgm:pt>
    <dgm:pt modelId="{F19C82B9-FDFB-480D-95DA-13A804A91B4B}" type="parTrans" cxnId="{68176833-6804-473F-9639-BEC7F0108DE6}">
      <dgm:prSet/>
      <dgm:spPr/>
      <dgm:t>
        <a:bodyPr/>
        <a:lstStyle/>
        <a:p>
          <a:endParaRPr lang="en-US"/>
        </a:p>
      </dgm:t>
    </dgm:pt>
    <dgm:pt modelId="{9AFE3120-D91B-46C4-861A-C8CEDA6F8AA4}" type="sibTrans" cxnId="{68176833-6804-473F-9639-BEC7F0108DE6}">
      <dgm:prSet/>
      <dgm:spPr/>
      <dgm:t>
        <a:bodyPr/>
        <a:lstStyle/>
        <a:p>
          <a:endParaRPr lang="en-US"/>
        </a:p>
      </dgm:t>
    </dgm:pt>
    <dgm:pt modelId="{79FD953E-E166-4C93-95D6-D50189245355}" type="pres">
      <dgm:prSet presAssocID="{D1ECA728-66BA-49AB-9551-4028B027C781}" presName="linearFlow" presStyleCnt="0">
        <dgm:presLayoutVars>
          <dgm:dir/>
          <dgm:resizeHandles val="exact"/>
        </dgm:presLayoutVars>
      </dgm:prSet>
      <dgm:spPr/>
    </dgm:pt>
    <dgm:pt modelId="{6CA0FBA0-190C-4F18-AECC-2D92908C4954}" type="pres">
      <dgm:prSet presAssocID="{D8882FCA-E811-4BE8-880B-03E7064DC2F9}" presName="node" presStyleLbl="node1" presStyleIdx="0" presStyleCnt="3" custLinFactNeighborY="-41957">
        <dgm:presLayoutVars>
          <dgm:bulletEnabled val="1"/>
        </dgm:presLayoutVars>
      </dgm:prSet>
      <dgm:spPr/>
      <dgm:t>
        <a:bodyPr/>
        <a:lstStyle/>
        <a:p>
          <a:endParaRPr lang="en-US"/>
        </a:p>
      </dgm:t>
    </dgm:pt>
    <dgm:pt modelId="{97DC0852-936E-43BB-9C33-77BB0CE92962}" type="pres">
      <dgm:prSet presAssocID="{CEC80BE6-D33C-4506-914A-C54282FB0504}" presName="spacerL" presStyleCnt="0"/>
      <dgm:spPr/>
    </dgm:pt>
    <dgm:pt modelId="{C581178C-E3D5-4B62-A062-4395A9C4DAF0}" type="pres">
      <dgm:prSet presAssocID="{CEC80BE6-D33C-4506-914A-C54282FB0504}" presName="sibTrans" presStyleLbl="sibTrans2D1" presStyleIdx="0" presStyleCnt="2" custLinFactY="-8570" custLinFactNeighborY="-100000"/>
      <dgm:spPr>
        <a:prstGeom prst="mathMinus">
          <a:avLst/>
        </a:prstGeom>
      </dgm:spPr>
      <dgm:t>
        <a:bodyPr/>
        <a:lstStyle/>
        <a:p>
          <a:endParaRPr lang="en-US"/>
        </a:p>
      </dgm:t>
    </dgm:pt>
    <dgm:pt modelId="{95477617-22EE-4C99-9ED4-5C648736F776}" type="pres">
      <dgm:prSet presAssocID="{CEC80BE6-D33C-4506-914A-C54282FB0504}" presName="spacerR" presStyleCnt="0"/>
      <dgm:spPr/>
    </dgm:pt>
    <dgm:pt modelId="{A7E59DFE-7E47-4912-9FD8-3AD6BEC1492B}" type="pres">
      <dgm:prSet presAssocID="{26F150CD-6C90-4E23-A949-D7D6AA4FB865}" presName="node" presStyleLbl="node1" presStyleIdx="1" presStyleCnt="3" custLinFactNeighborY="-41957">
        <dgm:presLayoutVars>
          <dgm:bulletEnabled val="1"/>
        </dgm:presLayoutVars>
      </dgm:prSet>
      <dgm:spPr/>
      <dgm:t>
        <a:bodyPr/>
        <a:lstStyle/>
        <a:p>
          <a:endParaRPr lang="en-US"/>
        </a:p>
      </dgm:t>
    </dgm:pt>
    <dgm:pt modelId="{AF01AE55-6819-4565-9BD9-9174455974CB}" type="pres">
      <dgm:prSet presAssocID="{3B1F5254-E82F-4123-9CD7-A55EA0E6EC30}" presName="spacerL" presStyleCnt="0"/>
      <dgm:spPr/>
    </dgm:pt>
    <dgm:pt modelId="{7E8E95C7-830D-42B3-8A9E-0E0A8CEE0F84}" type="pres">
      <dgm:prSet presAssocID="{3B1F5254-E82F-4123-9CD7-A55EA0E6EC30}" presName="sibTrans" presStyleLbl="sibTrans2D1" presStyleIdx="1" presStyleCnt="2" custLinFactY="-8570" custLinFactNeighborY="-100000"/>
      <dgm:spPr/>
      <dgm:t>
        <a:bodyPr/>
        <a:lstStyle/>
        <a:p>
          <a:endParaRPr lang="en-US"/>
        </a:p>
      </dgm:t>
    </dgm:pt>
    <dgm:pt modelId="{34246BDC-15A7-4F7E-B9A3-20267ADDAB40}" type="pres">
      <dgm:prSet presAssocID="{3B1F5254-E82F-4123-9CD7-A55EA0E6EC30}" presName="spacerR" presStyleCnt="0"/>
      <dgm:spPr/>
    </dgm:pt>
    <dgm:pt modelId="{D107D474-CB28-439F-AA02-9D25E1E288C1}" type="pres">
      <dgm:prSet presAssocID="{7E98AD58-1A51-4330-9643-41D93DC1CB7D}" presName="node" presStyleLbl="node1" presStyleIdx="2" presStyleCnt="3" custLinFactNeighborY="-41957">
        <dgm:presLayoutVars>
          <dgm:bulletEnabled val="1"/>
        </dgm:presLayoutVars>
      </dgm:prSet>
      <dgm:spPr/>
      <dgm:t>
        <a:bodyPr/>
        <a:lstStyle/>
        <a:p>
          <a:endParaRPr lang="en-US"/>
        </a:p>
      </dgm:t>
    </dgm:pt>
  </dgm:ptLst>
  <dgm:cxnLst>
    <dgm:cxn modelId="{8FB3A610-7BBC-47BF-91E1-E603944C50AA}" type="presOf" srcId="{D1ECA728-66BA-49AB-9551-4028B027C781}" destId="{79FD953E-E166-4C93-95D6-D50189245355}" srcOrd="0" destOrd="0" presId="urn:microsoft.com/office/officeart/2005/8/layout/equation1"/>
    <dgm:cxn modelId="{6804601D-37CC-4094-927B-5534146D6215}" srcId="{D1ECA728-66BA-49AB-9551-4028B027C781}" destId="{26F150CD-6C90-4E23-A949-D7D6AA4FB865}" srcOrd="1" destOrd="0" parTransId="{423887EC-255D-4261-A622-12AD21D1F0EE}" sibTransId="{3B1F5254-E82F-4123-9CD7-A55EA0E6EC30}"/>
    <dgm:cxn modelId="{90EC96C3-C268-4B3D-AC38-59F947244984}" type="presOf" srcId="{7E98AD58-1A51-4330-9643-41D93DC1CB7D}" destId="{D107D474-CB28-439F-AA02-9D25E1E288C1}" srcOrd="0" destOrd="0" presId="urn:microsoft.com/office/officeart/2005/8/layout/equation1"/>
    <dgm:cxn modelId="{B24E5A91-156E-4442-8A2B-C49B0DBBED90}" srcId="{D1ECA728-66BA-49AB-9551-4028B027C781}" destId="{D8882FCA-E811-4BE8-880B-03E7064DC2F9}" srcOrd="0" destOrd="0" parTransId="{360982E0-2641-4237-8BCC-1DC115AD5022}" sibTransId="{CEC80BE6-D33C-4506-914A-C54282FB0504}"/>
    <dgm:cxn modelId="{7857C4A6-9645-4BDF-9E66-5ED90531AE32}" type="presOf" srcId="{D8882FCA-E811-4BE8-880B-03E7064DC2F9}" destId="{6CA0FBA0-190C-4F18-AECC-2D92908C4954}" srcOrd="0" destOrd="0" presId="urn:microsoft.com/office/officeart/2005/8/layout/equation1"/>
    <dgm:cxn modelId="{8F172EE3-2186-4A63-A815-F2AC41B80700}" type="presOf" srcId="{26F150CD-6C90-4E23-A949-D7D6AA4FB865}" destId="{A7E59DFE-7E47-4912-9FD8-3AD6BEC1492B}" srcOrd="0" destOrd="0" presId="urn:microsoft.com/office/officeart/2005/8/layout/equation1"/>
    <dgm:cxn modelId="{869998F9-8F79-4B88-95B3-85AC156163B3}" type="presOf" srcId="{CEC80BE6-D33C-4506-914A-C54282FB0504}" destId="{C581178C-E3D5-4B62-A062-4395A9C4DAF0}" srcOrd="0" destOrd="0" presId="urn:microsoft.com/office/officeart/2005/8/layout/equation1"/>
    <dgm:cxn modelId="{68176833-6804-473F-9639-BEC7F0108DE6}" srcId="{D1ECA728-66BA-49AB-9551-4028B027C781}" destId="{7E98AD58-1A51-4330-9643-41D93DC1CB7D}" srcOrd="2" destOrd="0" parTransId="{F19C82B9-FDFB-480D-95DA-13A804A91B4B}" sibTransId="{9AFE3120-D91B-46C4-861A-C8CEDA6F8AA4}"/>
    <dgm:cxn modelId="{FC8A3A23-EF2E-41F8-A029-3D2E9E12FBB5}" type="presOf" srcId="{3B1F5254-E82F-4123-9CD7-A55EA0E6EC30}" destId="{7E8E95C7-830D-42B3-8A9E-0E0A8CEE0F84}" srcOrd="0" destOrd="0" presId="urn:microsoft.com/office/officeart/2005/8/layout/equation1"/>
    <dgm:cxn modelId="{7E2D72C8-F73A-47C9-856A-BA8492BF36A1}" type="presParOf" srcId="{79FD953E-E166-4C93-95D6-D50189245355}" destId="{6CA0FBA0-190C-4F18-AECC-2D92908C4954}" srcOrd="0" destOrd="0" presId="urn:microsoft.com/office/officeart/2005/8/layout/equation1"/>
    <dgm:cxn modelId="{15480E49-7605-4C37-8861-2600F611C7B6}" type="presParOf" srcId="{79FD953E-E166-4C93-95D6-D50189245355}" destId="{97DC0852-936E-43BB-9C33-77BB0CE92962}" srcOrd="1" destOrd="0" presId="urn:microsoft.com/office/officeart/2005/8/layout/equation1"/>
    <dgm:cxn modelId="{4AAF7BA7-42AC-4DBA-A94A-3B22058FCE96}" type="presParOf" srcId="{79FD953E-E166-4C93-95D6-D50189245355}" destId="{C581178C-E3D5-4B62-A062-4395A9C4DAF0}" srcOrd="2" destOrd="0" presId="urn:microsoft.com/office/officeart/2005/8/layout/equation1"/>
    <dgm:cxn modelId="{171C1517-62C2-444C-8D7C-548120AE074D}" type="presParOf" srcId="{79FD953E-E166-4C93-95D6-D50189245355}" destId="{95477617-22EE-4C99-9ED4-5C648736F776}" srcOrd="3" destOrd="0" presId="urn:microsoft.com/office/officeart/2005/8/layout/equation1"/>
    <dgm:cxn modelId="{9600DD6D-14A3-4550-B866-54648FB7062A}" type="presParOf" srcId="{79FD953E-E166-4C93-95D6-D50189245355}" destId="{A7E59DFE-7E47-4912-9FD8-3AD6BEC1492B}" srcOrd="4" destOrd="0" presId="urn:microsoft.com/office/officeart/2005/8/layout/equation1"/>
    <dgm:cxn modelId="{4451BA45-7782-4E4B-B9F2-2869A71EACF7}" type="presParOf" srcId="{79FD953E-E166-4C93-95D6-D50189245355}" destId="{AF01AE55-6819-4565-9BD9-9174455974CB}" srcOrd="5" destOrd="0" presId="urn:microsoft.com/office/officeart/2005/8/layout/equation1"/>
    <dgm:cxn modelId="{DF62A218-8D1B-4D1B-8F9E-A20342B48491}" type="presParOf" srcId="{79FD953E-E166-4C93-95D6-D50189245355}" destId="{7E8E95C7-830D-42B3-8A9E-0E0A8CEE0F84}" srcOrd="6" destOrd="0" presId="urn:microsoft.com/office/officeart/2005/8/layout/equation1"/>
    <dgm:cxn modelId="{18407C75-0FFC-4FF4-848B-FD6FC42A53E2}" type="presParOf" srcId="{79FD953E-E166-4C93-95D6-D50189245355}" destId="{34246BDC-15A7-4F7E-B9A3-20267ADDAB40}" srcOrd="7" destOrd="0" presId="urn:microsoft.com/office/officeart/2005/8/layout/equation1"/>
    <dgm:cxn modelId="{3D692D62-0D89-4FBD-8AF2-3C4B7D9A99BA}" type="presParOf" srcId="{79FD953E-E166-4C93-95D6-D50189245355}" destId="{D107D474-CB28-439F-AA02-9D25E1E288C1}" srcOrd="8" destOrd="0" presId="urn:microsoft.com/office/officeart/2005/8/layout/equati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21DD31B-BBA4-4A7E-A921-3D041C0AC942}" type="datetimeFigureOut">
              <a:rPr lang="en-US" smtClean="0"/>
              <a:pPr/>
              <a:t>9/27/2017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CE0BB2F-7CF7-4767-BEC3-1405FAAA01BB}" type="slidenum">
              <a:rPr lang="en-US" smtClean="0"/>
              <a:pPr/>
              <a:t>‹#›</a:t>
            </a:fld>
            <a:endParaRPr lang="en-US" dirty="0"/>
          </a:p>
        </p:txBody>
      </p:sp>
    </p:spTree>
    <p:extLst>
      <p:ext uri="{BB962C8B-B14F-4D97-AF65-F5344CB8AC3E}">
        <p14:creationId xmlns:p14="http://schemas.microsoft.com/office/powerpoint/2010/main" xmlns="" val="3006007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F2A99A-8E0B-4145-871B-DC78B713EF61}" type="datetimeFigureOut">
              <a:rPr lang="en-US" smtClean="0"/>
              <a:pPr/>
              <a:t>9/27/2017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C784EF2-7E54-4EB6-A136-61889D5A7371}" type="slidenum">
              <a:rPr lang="en-US" smtClean="0"/>
              <a:pPr/>
              <a:t>‹#›</a:t>
            </a:fld>
            <a:endParaRPr lang="en-US" dirty="0"/>
          </a:p>
        </p:txBody>
      </p:sp>
    </p:spTree>
    <p:extLst>
      <p:ext uri="{BB962C8B-B14F-4D97-AF65-F5344CB8AC3E}">
        <p14:creationId xmlns:p14="http://schemas.microsoft.com/office/powerpoint/2010/main" xmlns="" val="17848120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Updated 6/6/17</a:t>
            </a:r>
          </a:p>
          <a:p>
            <a:endParaRPr lang="en-US" dirty="0"/>
          </a:p>
        </p:txBody>
      </p:sp>
      <p:sp>
        <p:nvSpPr>
          <p:cNvPr id="4" name="Slide Number Placeholder 3"/>
          <p:cNvSpPr>
            <a:spLocks noGrp="1"/>
          </p:cNvSpPr>
          <p:nvPr>
            <p:ph type="sldNum" sz="quarter" idx="10"/>
          </p:nvPr>
        </p:nvSpPr>
        <p:spPr/>
        <p:txBody>
          <a:bodyPr/>
          <a:lstStyle/>
          <a:p>
            <a:fld id="{1C784EF2-7E54-4EB6-A136-61889D5A7371}" type="slidenum">
              <a:rPr lang="en-US" smtClean="0"/>
              <a:pPr/>
              <a:t>1</a:t>
            </a:fld>
            <a:endParaRPr lang="en-US" dirty="0"/>
          </a:p>
        </p:txBody>
      </p:sp>
    </p:spTree>
    <p:extLst>
      <p:ext uri="{BB962C8B-B14F-4D97-AF65-F5344CB8AC3E}">
        <p14:creationId xmlns:p14="http://schemas.microsoft.com/office/powerpoint/2010/main" xmlns="" val="46871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84EF2-7E54-4EB6-A136-61889D5A7371}" type="slidenum">
              <a:rPr lang="en-US" smtClean="0"/>
              <a:pPr/>
              <a:t>16</a:t>
            </a:fld>
            <a:endParaRPr lang="en-US" dirty="0"/>
          </a:p>
        </p:txBody>
      </p:sp>
    </p:spTree>
    <p:extLst>
      <p:ext uri="{BB962C8B-B14F-4D97-AF65-F5344CB8AC3E}">
        <p14:creationId xmlns:p14="http://schemas.microsoft.com/office/powerpoint/2010/main" xmlns="" val="236869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055A4F-263E-421F-B724-3FC468A3E12D}" type="slidenum">
              <a:rPr lang="en-US"/>
              <a:pPr fontAlgn="base">
                <a:spcBef>
                  <a:spcPct val="0"/>
                </a:spcBef>
                <a:spcAft>
                  <a:spcPct val="0"/>
                </a:spcAft>
              </a:pPr>
              <a:t>17</a:t>
            </a:fld>
            <a:endParaRPr lang="en-US" dirty="0"/>
          </a:p>
        </p:txBody>
      </p:sp>
    </p:spTree>
    <p:extLst>
      <p:ext uri="{BB962C8B-B14F-4D97-AF65-F5344CB8AC3E}">
        <p14:creationId xmlns:p14="http://schemas.microsoft.com/office/powerpoint/2010/main" xmlns="" val="3713515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84EF2-7E54-4EB6-A136-61889D5A7371}" type="slidenum">
              <a:rPr lang="en-US" smtClean="0"/>
              <a:pPr/>
              <a:t>18</a:t>
            </a:fld>
            <a:endParaRPr lang="en-US" dirty="0"/>
          </a:p>
        </p:txBody>
      </p:sp>
    </p:spTree>
    <p:extLst>
      <p:ext uri="{BB962C8B-B14F-4D97-AF65-F5344CB8AC3E}">
        <p14:creationId xmlns:p14="http://schemas.microsoft.com/office/powerpoint/2010/main" xmlns="" val="4097880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784EF2-7E54-4EB6-A136-61889D5A7371}" type="slidenum">
              <a:rPr lang="en-US" smtClean="0"/>
              <a:pPr/>
              <a:t>19</a:t>
            </a:fld>
            <a:endParaRPr lang="en-US" dirty="0"/>
          </a:p>
        </p:txBody>
      </p:sp>
    </p:spTree>
    <p:extLst>
      <p:ext uri="{BB962C8B-B14F-4D97-AF65-F5344CB8AC3E}">
        <p14:creationId xmlns:p14="http://schemas.microsoft.com/office/powerpoint/2010/main" xmlns="" val="91474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http://www.bls.gov/emp/ep_chart_001.htm</a:t>
            </a:r>
            <a:endParaRPr lang="en-US" dirty="0"/>
          </a:p>
        </p:txBody>
      </p:sp>
      <p:sp>
        <p:nvSpPr>
          <p:cNvPr id="4" name="Slide Number Placeholder 3"/>
          <p:cNvSpPr>
            <a:spLocks noGrp="1"/>
          </p:cNvSpPr>
          <p:nvPr>
            <p:ph type="sldNum" sz="quarter" idx="10"/>
          </p:nvPr>
        </p:nvSpPr>
        <p:spPr/>
        <p:txBody>
          <a:bodyPr/>
          <a:lstStyle/>
          <a:p>
            <a:fld id="{1C784EF2-7E54-4EB6-A136-61889D5A7371}" type="slidenum">
              <a:rPr lang="en-US" smtClean="0"/>
              <a:pPr/>
              <a:t>2</a:t>
            </a:fld>
            <a:endParaRPr lang="en-US" dirty="0"/>
          </a:p>
        </p:txBody>
      </p:sp>
    </p:spTree>
    <p:extLst>
      <p:ext uri="{BB962C8B-B14F-4D97-AF65-F5344CB8AC3E}">
        <p14:creationId xmlns:p14="http://schemas.microsoft.com/office/powerpoint/2010/main" xmlns="" val="317567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RED – aid that is not necessarily based on financial need.</a:t>
            </a:r>
          </a:p>
          <a:p>
            <a:r>
              <a:rPr lang="en-US" dirty="0" smtClean="0"/>
              <a:t>MOST</a:t>
            </a:r>
            <a:r>
              <a:rPr lang="en-US" baseline="0" dirty="0" smtClean="0"/>
              <a:t> IMPORTANT – “College Aid” – it’s the differentiating factor with cost of college (other than tuition).  Federal and State will be basically the same no matter which college you choose (though state aid may not go out of state).  Private aid goes with you to the college you select.</a:t>
            </a:r>
          </a:p>
          <a:p>
            <a:endParaRPr lang="en-US" baseline="0" dirty="0" smtClean="0"/>
          </a:p>
          <a:p>
            <a:r>
              <a:rPr lang="en-US" baseline="0" dirty="0" smtClean="0"/>
              <a:t>Pell Max – 5815 16-17</a:t>
            </a:r>
          </a:p>
          <a:p>
            <a:r>
              <a:rPr lang="en-US" baseline="0" dirty="0" smtClean="0"/>
              <a:t>Loan limits – 5500 freshman; 6500 sophomores; 7500 junior/seniors  ($2k of that is unsub) </a:t>
            </a:r>
          </a:p>
          <a:p>
            <a:r>
              <a:rPr lang="en-US" baseline="0" dirty="0" smtClean="0"/>
              <a:t>Aggregate Limits Dependent - $23k Sub/Base;  $31,000 Sub/Base/</a:t>
            </a:r>
            <a:r>
              <a:rPr lang="en-US" baseline="0" dirty="0" err="1" smtClean="0"/>
              <a:t>Addt’l</a:t>
            </a:r>
            <a:r>
              <a:rPr lang="en-US" baseline="0" dirty="0" smtClean="0"/>
              <a:t> Unsub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Aggregate Limits Independent - $23k Sub/Base;  $57,500 Sub/Base/</a:t>
            </a:r>
            <a:r>
              <a:rPr lang="en-US" baseline="0" dirty="0" err="1" smtClean="0"/>
              <a:t>Addt’l</a:t>
            </a:r>
            <a:r>
              <a:rPr lang="en-US" baseline="0" dirty="0" smtClean="0"/>
              <a:t> Unsub</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4.45%  (was 3.76%)</a:t>
            </a:r>
            <a:r>
              <a:rPr lang="en-US" baseline="0" dirty="0" smtClean="0"/>
              <a:t> for life of loan (7/1/17 to 6/30/17).   Loan Fee – 1.066%     PLUS Loan Fee – 4.264%</a:t>
            </a:r>
          </a:p>
          <a:p>
            <a:r>
              <a:rPr lang="en-US" dirty="0" smtClean="0"/>
              <a:t>6% </a:t>
            </a:r>
            <a:r>
              <a:rPr lang="en-US" dirty="0" err="1" smtClean="0"/>
              <a:t>GradPLUS</a:t>
            </a:r>
            <a:r>
              <a:rPr lang="en-US" dirty="0" smtClean="0"/>
              <a:t>;  7% Parent PLUS</a:t>
            </a:r>
            <a:endParaRPr lang="en-US" dirty="0"/>
          </a:p>
        </p:txBody>
      </p:sp>
      <p:sp>
        <p:nvSpPr>
          <p:cNvPr id="4" name="Slide Number Placeholder 3"/>
          <p:cNvSpPr>
            <a:spLocks noGrp="1"/>
          </p:cNvSpPr>
          <p:nvPr>
            <p:ph type="sldNum" sz="quarter" idx="10"/>
          </p:nvPr>
        </p:nvSpPr>
        <p:spPr/>
        <p:txBody>
          <a:bodyPr/>
          <a:lstStyle/>
          <a:p>
            <a:fld id="{1C784EF2-7E54-4EB6-A136-61889D5A7371}" type="slidenum">
              <a:rPr lang="en-US" smtClean="0"/>
              <a:pPr/>
              <a:t>4</a:t>
            </a:fld>
            <a:endParaRPr lang="en-US" dirty="0"/>
          </a:p>
        </p:txBody>
      </p:sp>
    </p:spTree>
    <p:extLst>
      <p:ext uri="{BB962C8B-B14F-4D97-AF65-F5344CB8AC3E}">
        <p14:creationId xmlns:p14="http://schemas.microsoft.com/office/powerpoint/2010/main" xmlns="" val="252140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lumMod val="50000"/>
                  </a:schemeClr>
                </a:solidFill>
                <a:latin typeface="Arial" panose="020B0604020202020204" pitchFamily="34" charset="0"/>
                <a:cs typeface="Arial" panose="020B0604020202020204" pitchFamily="34" charset="0"/>
              </a:rPr>
              <a:t>Caveat – you can’t complete the FAFSA in June 2018 and be eligible for aid if the </a:t>
            </a:r>
            <a:br>
              <a:rPr lang="en-US" sz="1200" dirty="0" smtClean="0">
                <a:solidFill>
                  <a:schemeClr val="accent4">
                    <a:lumMod val="50000"/>
                  </a:schemeClr>
                </a:solidFill>
                <a:latin typeface="Arial" panose="020B0604020202020204" pitchFamily="34" charset="0"/>
                <a:cs typeface="Arial" panose="020B0604020202020204" pitchFamily="34" charset="0"/>
              </a:rPr>
            </a:br>
            <a:r>
              <a:rPr lang="en-US" sz="1200" dirty="0" smtClean="0">
                <a:solidFill>
                  <a:schemeClr val="accent4">
                    <a:lumMod val="50000"/>
                  </a:schemeClr>
                </a:solidFill>
                <a:latin typeface="Arial" panose="020B0604020202020204" pitchFamily="34" charset="0"/>
                <a:cs typeface="Arial" panose="020B0604020202020204" pitchFamily="34" charset="0"/>
              </a:rPr>
              <a:t>    Spring term is over already.</a:t>
            </a:r>
          </a:p>
          <a:p>
            <a:endParaRPr lang="en-US" dirty="0"/>
          </a:p>
        </p:txBody>
      </p:sp>
      <p:sp>
        <p:nvSpPr>
          <p:cNvPr id="4" name="Slide Number Placeholder 3"/>
          <p:cNvSpPr>
            <a:spLocks noGrp="1"/>
          </p:cNvSpPr>
          <p:nvPr>
            <p:ph type="sldNum" sz="quarter" idx="10"/>
          </p:nvPr>
        </p:nvSpPr>
        <p:spPr/>
        <p:txBody>
          <a:bodyPr/>
          <a:lstStyle/>
          <a:p>
            <a:fld id="{1C784EF2-7E54-4EB6-A136-61889D5A7371}" type="slidenum">
              <a:rPr lang="en-US" smtClean="0"/>
              <a:pPr/>
              <a:t>6</a:t>
            </a:fld>
            <a:endParaRPr lang="en-US" dirty="0"/>
          </a:p>
        </p:txBody>
      </p:sp>
    </p:spTree>
    <p:extLst>
      <p:ext uri="{BB962C8B-B14F-4D97-AF65-F5344CB8AC3E}">
        <p14:creationId xmlns:p14="http://schemas.microsoft.com/office/powerpoint/2010/main" xmlns="" val="326723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DIVORCED PARENTS</a:t>
            </a:r>
            <a:r>
              <a:rPr lang="en-US" baseline="0" dirty="0" smtClean="0"/>
              <a:t> – who is the “custodial parent”.   The FAFSA will only ask for the custodial parent’s income AND, if the custodial parent is remarried – the step-parent’s income and resources too.   It’s “household income” that is the goal.</a:t>
            </a:r>
            <a:endParaRPr lang="en-US" dirty="0"/>
          </a:p>
        </p:txBody>
      </p:sp>
      <p:sp>
        <p:nvSpPr>
          <p:cNvPr id="4" name="Slide Number Placeholder 3"/>
          <p:cNvSpPr>
            <a:spLocks noGrp="1"/>
          </p:cNvSpPr>
          <p:nvPr>
            <p:ph type="sldNum" sz="quarter" idx="10"/>
          </p:nvPr>
        </p:nvSpPr>
        <p:spPr/>
        <p:txBody>
          <a:bodyPr/>
          <a:lstStyle/>
          <a:p>
            <a:fld id="{1C784EF2-7E54-4EB6-A136-61889D5A7371}" type="slidenum">
              <a:rPr lang="en-US" smtClean="0"/>
              <a:pPr/>
              <a:t>8</a:t>
            </a:fld>
            <a:endParaRPr lang="en-US" dirty="0"/>
          </a:p>
        </p:txBody>
      </p:sp>
    </p:spTree>
    <p:extLst>
      <p:ext uri="{BB962C8B-B14F-4D97-AF65-F5344CB8AC3E}">
        <p14:creationId xmlns:p14="http://schemas.microsoft.com/office/powerpoint/2010/main" xmlns="" val="115010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784EF2-7E54-4EB6-A136-61889D5A7371}" type="slidenum">
              <a:rPr lang="en-US" smtClean="0"/>
              <a:pPr/>
              <a:t>10</a:t>
            </a:fld>
            <a:endParaRPr lang="en-US" dirty="0"/>
          </a:p>
        </p:txBody>
      </p:sp>
    </p:spTree>
    <p:extLst>
      <p:ext uri="{BB962C8B-B14F-4D97-AF65-F5344CB8AC3E}">
        <p14:creationId xmlns:p14="http://schemas.microsoft.com/office/powerpoint/2010/main" xmlns="" val="423359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784EF2-7E54-4EB6-A136-61889D5A7371}" type="slidenum">
              <a:rPr lang="en-US" smtClean="0"/>
              <a:pPr/>
              <a:t>11</a:t>
            </a:fld>
            <a:endParaRPr lang="en-US" dirty="0"/>
          </a:p>
        </p:txBody>
      </p:sp>
    </p:spTree>
    <p:extLst>
      <p:ext uri="{BB962C8B-B14F-4D97-AF65-F5344CB8AC3E}">
        <p14:creationId xmlns:p14="http://schemas.microsoft.com/office/powerpoint/2010/main" xmlns="" val="241717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784EF2-7E54-4EB6-A136-61889D5A7371}" type="slidenum">
              <a:rPr lang="en-US" smtClean="0"/>
              <a:pPr/>
              <a:t>12</a:t>
            </a:fld>
            <a:endParaRPr lang="en-US" dirty="0"/>
          </a:p>
        </p:txBody>
      </p:sp>
    </p:spTree>
    <p:extLst>
      <p:ext uri="{BB962C8B-B14F-4D97-AF65-F5344CB8AC3E}">
        <p14:creationId xmlns:p14="http://schemas.microsoft.com/office/powerpoint/2010/main" xmlns="" val="72477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a:t>
            </a:r>
            <a:r>
              <a:rPr lang="en-US" baseline="0" dirty="0" smtClean="0"/>
              <a:t> REMOVE THIS EXAMPLE FOR SHORT/ 20 minute presentations.</a:t>
            </a:r>
            <a:endParaRPr lang="en-US" dirty="0"/>
          </a:p>
        </p:txBody>
      </p:sp>
      <p:sp>
        <p:nvSpPr>
          <p:cNvPr id="4" name="Slide Number Placeholder 3"/>
          <p:cNvSpPr>
            <a:spLocks noGrp="1"/>
          </p:cNvSpPr>
          <p:nvPr>
            <p:ph type="sldNum" sz="quarter" idx="10"/>
          </p:nvPr>
        </p:nvSpPr>
        <p:spPr/>
        <p:txBody>
          <a:bodyPr/>
          <a:lstStyle/>
          <a:p>
            <a:fld id="{1C784EF2-7E54-4EB6-A136-61889D5A7371}" type="slidenum">
              <a:rPr lang="en-US" smtClean="0"/>
              <a:pPr/>
              <a:t>15</a:t>
            </a:fld>
            <a:endParaRPr lang="en-US" dirty="0"/>
          </a:p>
        </p:txBody>
      </p:sp>
    </p:spTree>
    <p:extLst>
      <p:ext uri="{BB962C8B-B14F-4D97-AF65-F5344CB8AC3E}">
        <p14:creationId xmlns:p14="http://schemas.microsoft.com/office/powerpoint/2010/main" xmlns="" val="3728554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8/12/2009</a:t>
            </a:r>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8/12/2009</a:t>
            </a:r>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8/12/2009</a:t>
            </a:r>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8/12/2009</a:t>
            </a:r>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8/12/2009</a:t>
            </a:r>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8/12/2009</a:t>
            </a:r>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8/12/2009</a:t>
            </a:r>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8/12/2009</a:t>
            </a:r>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8/12/2009</a:t>
            </a:r>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8/12/2009</a:t>
            </a:r>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8/12/2009</a:t>
            </a:r>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100000">
              <a:schemeClr val="accent6">
                <a:lumMod val="75000"/>
              </a:schemeClr>
            </a:gs>
            <a:gs pos="69000">
              <a:srgbClr val="E3D6A5"/>
            </a:gs>
            <a:gs pos="43000">
              <a:srgbClr val="E5D9AD"/>
            </a:gs>
          </a:gsLst>
          <a:lin ang="5400000" scaled="1"/>
          <a:tileRect/>
        </a:gradFill>
        <a:effectLst/>
      </p:bgPr>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lgn="r" eaLnBrk="1" latinLnBrk="0" hangingPunct="1"/>
            <a:r>
              <a:rPr lang="en-US" smtClean="0"/>
              <a:t>8/12/2009</a:t>
            </a:r>
            <a:endParaRPr lang="en-US" sz="1400" dirty="0">
              <a:solidFill>
                <a:srgbClr val="FFFFFF"/>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dk1" tx1="lt1" bg2="dk2" tx2="lt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hf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fastweb.com/" TargetMode="External"/><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central-scholarship.org/" TargetMode="External"/><Relationship Id="rId5" Type="http://schemas.openxmlformats.org/officeDocument/2006/relationships/hyperlink" Target="http://www.finaid.org/" TargetMode="External"/><Relationship Id="rId4" Type="http://schemas.openxmlformats.org/officeDocument/2006/relationships/hyperlink" Target="http://www.collegeboard.com/student/pa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nces.ed.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howardcc.edu/" TargetMode="External"/><Relationship Id="rId5" Type="http://schemas.openxmlformats.org/officeDocument/2006/relationships/image" Target="../media/image11.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smaloney2986\AppData\Local\Microsoft\Windows\Temporary Internet Files\Content.IE5\O627ZWF1\Dollars-desktop-1240573447_6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5937" b="4531"/>
          <a:stretch/>
        </p:blipFill>
        <p:spPr bwMode="auto">
          <a:xfrm>
            <a:off x="-5856" y="0"/>
            <a:ext cx="9144000" cy="48482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ctrTitle"/>
          </p:nvPr>
        </p:nvSpPr>
        <p:spPr>
          <a:xfrm>
            <a:off x="663353" y="2833177"/>
            <a:ext cx="6738933" cy="2930201"/>
          </a:xfrm>
        </p:spPr>
        <p:txBody>
          <a:bodyPr>
            <a:noAutofit/>
          </a:bodyPr>
          <a:lstStyle/>
          <a:p>
            <a:pPr>
              <a:lnSpc>
                <a:spcPts val="3300"/>
              </a:lnSpc>
            </a:pPr>
            <a:r>
              <a:rPr lang="en-US" sz="4800" b="1" spc="-60" dirty="0" smtClean="0">
                <a:latin typeface="Arial" panose="020B0604020202020204" pitchFamily="34" charset="0"/>
                <a:cs typeface="Arial" panose="020B0604020202020204" pitchFamily="34" charset="0"/>
              </a:rPr>
              <a:t>Finding the Money</a:t>
            </a:r>
            <a:r>
              <a:rPr lang="en-US" sz="4800" b="1" dirty="0" smtClean="0">
                <a:solidFill>
                  <a:srgbClr val="C5DC72"/>
                </a:solidFill>
                <a:latin typeface="Arial Black" panose="020B0A04020102020204" pitchFamily="34" charset="0"/>
                <a:cs typeface="Arial" panose="020B0604020202020204" pitchFamily="34" charset="0"/>
              </a:rPr>
              <a:t/>
            </a:r>
            <a:br>
              <a:rPr lang="en-US" sz="4800" b="1" dirty="0" smtClean="0">
                <a:solidFill>
                  <a:srgbClr val="C5DC72"/>
                </a:solidFill>
                <a:latin typeface="Arial Black" panose="020B0A040201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Understanding Financial Aid</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For High School Seniors and Families</a:t>
            </a:r>
            <a:endParaRPr lang="en-US" sz="2400" b="1" dirty="0">
              <a:latin typeface="Arial" panose="020B0604020202020204" pitchFamily="34" charset="0"/>
              <a:cs typeface="Arial" panose="020B0604020202020204" pitchFamily="34" charset="0"/>
            </a:endParaRPr>
          </a:p>
        </p:txBody>
      </p:sp>
      <p:sp>
        <p:nvSpPr>
          <p:cNvPr id="2" name="Subtitle 1"/>
          <p:cNvSpPr>
            <a:spLocks noGrp="1"/>
          </p:cNvSpPr>
          <p:nvPr>
            <p:ph type="subTitle" idx="1"/>
          </p:nvPr>
        </p:nvSpPr>
        <p:spPr>
          <a:xfrm>
            <a:off x="726854" y="5763378"/>
            <a:ext cx="5257800" cy="1194494"/>
          </a:xfrm>
        </p:spPr>
        <p:txBody>
          <a:bodyPr>
            <a:noAutofit/>
          </a:bodyPr>
          <a:lstStyle/>
          <a:p>
            <a:pPr>
              <a:lnSpc>
                <a:spcPts val="2000"/>
              </a:lnSpc>
            </a:pPr>
            <a:r>
              <a:rPr lang="en-US" sz="1400" b="1" dirty="0" smtClean="0">
                <a:solidFill>
                  <a:srgbClr val="6A1416"/>
                </a:solidFill>
                <a:latin typeface="Arial" panose="020B0604020202020204" pitchFamily="34" charset="0"/>
                <a:cs typeface="Arial" panose="020B0604020202020204" pitchFamily="34" charset="0"/>
              </a:rPr>
              <a:t>Howard Community College</a:t>
            </a:r>
            <a:br>
              <a:rPr lang="en-US" sz="1400" b="1" dirty="0" smtClean="0">
                <a:solidFill>
                  <a:srgbClr val="6A1416"/>
                </a:solidFill>
                <a:latin typeface="Arial" panose="020B0604020202020204" pitchFamily="34" charset="0"/>
                <a:cs typeface="Arial" panose="020B0604020202020204" pitchFamily="34" charset="0"/>
              </a:rPr>
            </a:br>
            <a:r>
              <a:rPr lang="en-US" sz="1400" b="1" dirty="0" smtClean="0">
                <a:solidFill>
                  <a:srgbClr val="6A1416"/>
                </a:solidFill>
                <a:latin typeface="Arial" panose="020B0604020202020204" pitchFamily="34" charset="0"/>
                <a:cs typeface="Arial" panose="020B0604020202020204" pitchFamily="34" charset="0"/>
              </a:rPr>
              <a:t>Financial Aid Services</a:t>
            </a:r>
            <a:br>
              <a:rPr lang="en-US" sz="1400" b="1" dirty="0" smtClean="0">
                <a:solidFill>
                  <a:srgbClr val="6A1416"/>
                </a:solidFill>
                <a:latin typeface="Arial" panose="020B0604020202020204" pitchFamily="34" charset="0"/>
                <a:cs typeface="Arial" panose="020B0604020202020204" pitchFamily="34" charset="0"/>
              </a:rPr>
            </a:br>
            <a:r>
              <a:rPr lang="en-US" sz="1400" b="1" dirty="0" smtClean="0">
                <a:solidFill>
                  <a:srgbClr val="6A1416"/>
                </a:solidFill>
                <a:latin typeface="Arial" panose="020B0604020202020204" pitchFamily="34" charset="0"/>
                <a:cs typeface="Arial" panose="020B0604020202020204" pitchFamily="34" charset="0"/>
              </a:rPr>
              <a:t>Fall 2017</a:t>
            </a:r>
            <a:endParaRPr lang="en-US" sz="1600" b="1" dirty="0" smtClean="0">
              <a:solidFill>
                <a:srgbClr val="792134"/>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3971" y="6094272"/>
            <a:ext cx="1351280" cy="365760"/>
          </a:xfrm>
          <a:prstGeom prst="rect">
            <a:avLst/>
          </a:prstGeom>
        </p:spPr>
      </p:pic>
      <p:pic>
        <p:nvPicPr>
          <p:cNvPr id="1028" name="Picture 4" descr="C:\Users\smaloney2986\AppData\Local\Microsoft\Windows\Temporary Internet Files\Content.IE5\O627ZWF1\raining-money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8428" y="3425428"/>
            <a:ext cx="7144" cy="7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smaloney2986\AppData\Local\Microsoft\Windows\Temporary Internet Files\Content.IE5\O627ZWF1\raining-money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8428" y="3425428"/>
            <a:ext cx="7144" cy="7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smaloney2986\AppData\Local\Microsoft\Windows\Temporary Internet Files\Content.IE5\O627ZWF1\raining-money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8428" y="3425428"/>
            <a:ext cx="7144" cy="7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smaloney2986\AppData\Local\Microsoft\Windows\Temporary Internet Files\Content.IE5\O627ZWF1\raining-money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8428" y="3425428"/>
            <a:ext cx="7144" cy="7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Users\smaloney2986\AppData\Local\Microsoft\Windows\Temporary Internet Files\Content.IE5\O627ZWF1\raining-money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8428" y="3425428"/>
            <a:ext cx="7144" cy="71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53025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39922" y="935765"/>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Arial" panose="020B0604020202020204" pitchFamily="34" charset="0"/>
                <a:cs typeface="Arial" panose="020B0604020202020204" pitchFamily="34" charset="0"/>
              </a:rPr>
              <a:t>After filing the FAFSA…</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
        <p:nvSpPr>
          <p:cNvPr id="10" name="Rectangle 9"/>
          <p:cNvSpPr/>
          <p:nvPr/>
        </p:nvSpPr>
        <p:spPr>
          <a:xfrm>
            <a:off x="1015972" y="1743508"/>
            <a:ext cx="7335779" cy="4770537"/>
          </a:xfrm>
          <a:prstGeom prst="rect">
            <a:avLst/>
          </a:prstGeom>
        </p:spPr>
        <p:txBody>
          <a:bodyPr wrap="square">
            <a:spAutoFit/>
          </a:bodyPr>
          <a:lstStyle/>
          <a:p>
            <a:pPr>
              <a:spcAft>
                <a:spcPts val="600"/>
              </a:spcAft>
            </a:pPr>
            <a:r>
              <a:rPr lang="en-US" sz="1400" b="1" dirty="0" smtClean="0">
                <a:solidFill>
                  <a:schemeClr val="accent4">
                    <a:lumMod val="50000"/>
                  </a:schemeClr>
                </a:solidFill>
                <a:latin typeface="Arial" panose="020B0604020202020204" pitchFamily="34" charset="0"/>
                <a:cs typeface="Arial" panose="020B0604020202020204" pitchFamily="34" charset="0"/>
              </a:rPr>
              <a:t>1. You </a:t>
            </a:r>
            <a:r>
              <a:rPr lang="en-US" sz="1400" b="1" dirty="0">
                <a:solidFill>
                  <a:schemeClr val="accent4">
                    <a:lumMod val="50000"/>
                  </a:schemeClr>
                </a:solidFill>
                <a:latin typeface="Arial" panose="020B0604020202020204" pitchFamily="34" charset="0"/>
                <a:cs typeface="Arial" panose="020B0604020202020204" pitchFamily="34" charset="0"/>
              </a:rPr>
              <a:t>will receive a Student Aid Report (SAR), which shows:</a:t>
            </a:r>
          </a:p>
          <a:p>
            <a:pPr marL="685800" lvl="1" indent="-182880">
              <a:spcAft>
                <a:spcPts val="600"/>
              </a:spcAft>
              <a:buFont typeface="Arial" panose="020B0604020202020204" pitchFamily="34" charset="0"/>
              <a:buChar char="•"/>
            </a:pPr>
            <a:r>
              <a:rPr lang="en-US" sz="1200" dirty="0">
                <a:solidFill>
                  <a:schemeClr val="accent4">
                    <a:lumMod val="50000"/>
                  </a:schemeClr>
                </a:solidFill>
                <a:latin typeface="Arial" panose="020B0604020202020204" pitchFamily="34" charset="0"/>
                <a:cs typeface="Arial" panose="020B0604020202020204" pitchFamily="34" charset="0"/>
              </a:rPr>
              <a:t>The information you submitted in your FAFSA</a:t>
            </a:r>
          </a:p>
          <a:p>
            <a:pPr marL="685800" lvl="1" indent="-182880">
              <a:spcAft>
                <a:spcPts val="600"/>
              </a:spcAft>
              <a:buFont typeface="Arial" panose="020B0604020202020204" pitchFamily="34" charset="0"/>
              <a:buChar char="•"/>
            </a:pPr>
            <a:r>
              <a:rPr lang="en-US" sz="1200" dirty="0">
                <a:solidFill>
                  <a:schemeClr val="accent4">
                    <a:lumMod val="50000"/>
                  </a:schemeClr>
                </a:solidFill>
                <a:latin typeface="Arial" panose="020B0604020202020204" pitchFamily="34" charset="0"/>
                <a:cs typeface="Arial" panose="020B0604020202020204" pitchFamily="34" charset="0"/>
              </a:rPr>
              <a:t>Your Expected Family Contribution (EFC)</a:t>
            </a:r>
          </a:p>
          <a:p>
            <a:pPr marL="685800" lvl="1" indent="-182880">
              <a:spcAft>
                <a:spcPts val="1200"/>
              </a:spcAft>
              <a:buFont typeface="Arial" panose="020B0604020202020204" pitchFamily="34" charset="0"/>
              <a:buChar char="•"/>
            </a:pPr>
            <a:r>
              <a:rPr lang="en-US" sz="1200" dirty="0" smtClean="0">
                <a:solidFill>
                  <a:schemeClr val="accent4">
                    <a:lumMod val="50000"/>
                  </a:schemeClr>
                </a:solidFill>
                <a:latin typeface="Arial" panose="020B0604020202020204" pitchFamily="34" charset="0"/>
                <a:cs typeface="Arial" panose="020B0604020202020204" pitchFamily="34" charset="0"/>
              </a:rPr>
              <a:t>If you are federally selected for verification OR have “failed” any federal database matches, either of which will require you to submit additional information to the college, so they can verify or correct your data.</a:t>
            </a:r>
          </a:p>
          <a:p>
            <a:pPr>
              <a:spcAft>
                <a:spcPts val="1200"/>
              </a:spcAft>
              <a:tabLst>
                <a:tab pos="228600" algn="l"/>
              </a:tabLst>
            </a:pPr>
            <a:r>
              <a:rPr lang="en-US" sz="1400" b="1" dirty="0" smtClean="0">
                <a:solidFill>
                  <a:schemeClr val="accent4">
                    <a:lumMod val="50000"/>
                  </a:schemeClr>
                </a:solidFill>
                <a:latin typeface="Arial" panose="020B0604020202020204" pitchFamily="34" charset="0"/>
                <a:cs typeface="Arial" panose="020B0604020202020204" pitchFamily="34" charset="0"/>
              </a:rPr>
              <a:t>2. The schools that you list on the FAFSA will receive the information electronically.</a:t>
            </a:r>
          </a:p>
          <a:p>
            <a:pPr indent="-182880">
              <a:spcAft>
                <a:spcPts val="600"/>
              </a:spcAft>
            </a:pPr>
            <a:r>
              <a:rPr lang="en-US" sz="1400" b="1" dirty="0" smtClean="0">
                <a:solidFill>
                  <a:schemeClr val="accent4">
                    <a:lumMod val="50000"/>
                  </a:schemeClr>
                </a:solidFill>
                <a:latin typeface="Arial" panose="020B0604020202020204" pitchFamily="34" charset="0"/>
                <a:cs typeface="Arial" panose="020B0604020202020204" pitchFamily="34" charset="0"/>
              </a:rPr>
              <a:t>3. Financial </a:t>
            </a:r>
            <a:r>
              <a:rPr lang="en-US" sz="1400" b="1" dirty="0">
                <a:solidFill>
                  <a:schemeClr val="accent4">
                    <a:lumMod val="50000"/>
                  </a:schemeClr>
                </a:solidFill>
                <a:latin typeface="Arial" panose="020B0604020202020204" pitchFamily="34" charset="0"/>
                <a:cs typeface="Arial" panose="020B0604020202020204" pitchFamily="34" charset="0"/>
              </a:rPr>
              <a:t>Aid Offices will process your </a:t>
            </a:r>
            <a:r>
              <a:rPr lang="en-US" sz="1400" b="1" dirty="0" smtClean="0">
                <a:solidFill>
                  <a:schemeClr val="accent4">
                    <a:lumMod val="50000"/>
                  </a:schemeClr>
                </a:solidFill>
                <a:latin typeface="Arial" panose="020B0604020202020204" pitchFamily="34" charset="0"/>
                <a:cs typeface="Arial" panose="020B0604020202020204" pitchFamily="34" charset="0"/>
              </a:rPr>
              <a:t>application </a:t>
            </a:r>
            <a:r>
              <a:rPr lang="en-US" sz="1400" b="1" u="sng" dirty="0" smtClean="0">
                <a:solidFill>
                  <a:schemeClr val="accent4">
                    <a:lumMod val="50000"/>
                  </a:schemeClr>
                </a:solidFill>
                <a:latin typeface="Arial" panose="020B0604020202020204" pitchFamily="34" charset="0"/>
                <a:cs typeface="Arial" panose="020B0604020202020204" pitchFamily="34" charset="0"/>
              </a:rPr>
              <a:t>AFTER your file is COMPLETE!</a:t>
            </a:r>
            <a:endParaRPr lang="en-US" sz="1400" b="1" u="sng" dirty="0">
              <a:solidFill>
                <a:schemeClr val="accent4">
                  <a:lumMod val="50000"/>
                </a:schemeClr>
              </a:solidFill>
              <a:latin typeface="Arial" panose="020B0604020202020204" pitchFamily="34" charset="0"/>
              <a:cs typeface="Arial" panose="020B0604020202020204" pitchFamily="34" charset="0"/>
            </a:endParaRPr>
          </a:p>
          <a:p>
            <a:pPr marL="742950" lvl="1" indent="-182880">
              <a:spcAft>
                <a:spcPts val="600"/>
              </a:spcAft>
              <a:buFont typeface="Arial" panose="020B0604020202020204" pitchFamily="34" charset="0"/>
              <a:buChar char="•"/>
            </a:pPr>
            <a:r>
              <a:rPr lang="en-US" sz="1200" dirty="0">
                <a:solidFill>
                  <a:schemeClr val="accent4">
                    <a:lumMod val="50000"/>
                  </a:schemeClr>
                </a:solidFill>
                <a:latin typeface="Arial" panose="020B0604020202020204" pitchFamily="34" charset="0"/>
                <a:cs typeface="Arial" panose="020B0604020202020204" pitchFamily="34" charset="0"/>
              </a:rPr>
              <a:t>If you need to submit additional documents to verify the data you submitted on the FAFSA, the college will notify you</a:t>
            </a:r>
            <a:r>
              <a:rPr lang="en-US" sz="1200" dirty="0" smtClean="0">
                <a:solidFill>
                  <a:schemeClr val="accent4">
                    <a:lumMod val="50000"/>
                  </a:schemeClr>
                </a:solidFill>
                <a:latin typeface="Arial" panose="020B0604020202020204" pitchFamily="34" charset="0"/>
                <a:cs typeface="Arial" panose="020B0604020202020204" pitchFamily="34" charset="0"/>
              </a:rPr>
              <a:t>.  </a:t>
            </a:r>
            <a:r>
              <a:rPr lang="en-US" sz="1200" b="1" i="1" dirty="0" smtClean="0">
                <a:solidFill>
                  <a:srgbClr val="FF0000"/>
                </a:solidFill>
                <a:latin typeface="Arial" panose="020B0604020202020204" pitchFamily="34" charset="0"/>
                <a:cs typeface="Arial" panose="020B0604020202020204" pitchFamily="34" charset="0"/>
              </a:rPr>
              <a:t>The student MUST check his/her college email account!!!!</a:t>
            </a:r>
            <a:endParaRPr lang="en-US" sz="1200" b="1" i="1" dirty="0">
              <a:solidFill>
                <a:srgbClr val="FF0000"/>
              </a:solidFill>
              <a:latin typeface="Arial" panose="020B0604020202020204" pitchFamily="34" charset="0"/>
              <a:cs typeface="Arial" panose="020B0604020202020204" pitchFamily="34" charset="0"/>
            </a:endParaRPr>
          </a:p>
          <a:p>
            <a:pPr marL="742950" lvl="1" indent="-182880">
              <a:spcAft>
                <a:spcPts val="600"/>
              </a:spcAft>
              <a:buFont typeface="Arial" panose="020B0604020202020204" pitchFamily="34" charset="0"/>
              <a:buChar char="•"/>
            </a:pPr>
            <a:r>
              <a:rPr lang="en-US" sz="1200" dirty="0">
                <a:solidFill>
                  <a:schemeClr val="accent4">
                    <a:lumMod val="50000"/>
                  </a:schemeClr>
                </a:solidFill>
                <a:latin typeface="Arial" panose="020B0604020202020204" pitchFamily="34" charset="0"/>
                <a:cs typeface="Arial" panose="020B0604020202020204" pitchFamily="34" charset="0"/>
              </a:rPr>
              <a:t>Respond in a timely manner to all information requests</a:t>
            </a:r>
            <a:r>
              <a:rPr lang="en-US" sz="1200" dirty="0" smtClean="0">
                <a:solidFill>
                  <a:schemeClr val="accent4">
                    <a:lumMod val="50000"/>
                  </a:schemeClr>
                </a:solidFill>
                <a:latin typeface="Arial" panose="020B0604020202020204" pitchFamily="34" charset="0"/>
                <a:cs typeface="Arial" panose="020B0604020202020204" pitchFamily="34" charset="0"/>
              </a:rPr>
              <a:t>,</a:t>
            </a:r>
            <a:br>
              <a:rPr lang="en-US" sz="1200" dirty="0" smtClean="0">
                <a:solidFill>
                  <a:schemeClr val="accent4">
                    <a:lumMod val="50000"/>
                  </a:schemeClr>
                </a:solidFill>
                <a:latin typeface="Arial" panose="020B0604020202020204" pitchFamily="34" charset="0"/>
                <a:cs typeface="Arial" panose="020B0604020202020204" pitchFamily="34" charset="0"/>
              </a:rPr>
            </a:br>
            <a:r>
              <a:rPr lang="en-US" sz="1200" dirty="0" smtClean="0">
                <a:solidFill>
                  <a:schemeClr val="accent4">
                    <a:lumMod val="50000"/>
                  </a:schemeClr>
                </a:solidFill>
                <a:latin typeface="Arial" panose="020B0604020202020204" pitchFamily="34" charset="0"/>
                <a:cs typeface="Arial" panose="020B0604020202020204" pitchFamily="34" charset="0"/>
              </a:rPr>
              <a:t> </a:t>
            </a:r>
            <a:r>
              <a:rPr lang="en-US" sz="1200" dirty="0">
                <a:solidFill>
                  <a:schemeClr val="accent4">
                    <a:lumMod val="50000"/>
                  </a:schemeClr>
                </a:solidFill>
                <a:latin typeface="Arial" panose="020B0604020202020204" pitchFamily="34" charset="0"/>
                <a:cs typeface="Arial" panose="020B0604020202020204" pitchFamily="34" charset="0"/>
              </a:rPr>
              <a:t>or it will delay the process</a:t>
            </a:r>
          </a:p>
          <a:p>
            <a:pPr marL="742950" lvl="1" indent="-182880">
              <a:spcAft>
                <a:spcPts val="1200"/>
              </a:spcAft>
              <a:buFont typeface="Arial" panose="020B0604020202020204" pitchFamily="34" charset="0"/>
              <a:buChar char="•"/>
            </a:pPr>
            <a:r>
              <a:rPr lang="en-US" sz="1200" dirty="0">
                <a:solidFill>
                  <a:schemeClr val="accent4">
                    <a:lumMod val="50000"/>
                  </a:schemeClr>
                </a:solidFill>
                <a:latin typeface="Arial" panose="020B0604020202020204" pitchFamily="34" charset="0"/>
                <a:cs typeface="Arial" panose="020B0604020202020204" pitchFamily="34" charset="0"/>
              </a:rPr>
              <a:t>You will receive notification of your financial aid eligibility </a:t>
            </a:r>
            <a:r>
              <a:rPr lang="en-US" sz="1200" dirty="0" smtClean="0">
                <a:solidFill>
                  <a:schemeClr val="accent4">
                    <a:lumMod val="50000"/>
                  </a:schemeClr>
                </a:solidFill>
                <a:latin typeface="Arial" panose="020B0604020202020204" pitchFamily="34" charset="0"/>
                <a:cs typeface="Arial" panose="020B0604020202020204" pitchFamily="34" charset="0"/>
              </a:rPr>
              <a:t/>
            </a:r>
            <a:br>
              <a:rPr lang="en-US" sz="1200" dirty="0" smtClean="0">
                <a:solidFill>
                  <a:schemeClr val="accent4">
                    <a:lumMod val="50000"/>
                  </a:schemeClr>
                </a:solidFill>
                <a:latin typeface="Arial" panose="020B0604020202020204" pitchFamily="34" charset="0"/>
                <a:cs typeface="Arial" panose="020B0604020202020204" pitchFamily="34" charset="0"/>
              </a:rPr>
            </a:br>
            <a:r>
              <a:rPr lang="en-US" sz="1200" dirty="0" smtClean="0">
                <a:solidFill>
                  <a:schemeClr val="accent4">
                    <a:lumMod val="50000"/>
                  </a:schemeClr>
                </a:solidFill>
                <a:latin typeface="Arial" panose="020B0604020202020204" pitchFamily="34" charset="0"/>
                <a:cs typeface="Arial" panose="020B0604020202020204" pitchFamily="34" charset="0"/>
              </a:rPr>
              <a:t>after </a:t>
            </a:r>
            <a:r>
              <a:rPr lang="en-US" sz="1200" dirty="0">
                <a:solidFill>
                  <a:schemeClr val="accent4">
                    <a:lumMod val="50000"/>
                  </a:schemeClr>
                </a:solidFill>
                <a:latin typeface="Arial" panose="020B0604020202020204" pitchFamily="34" charset="0"/>
                <a:cs typeface="Arial" panose="020B0604020202020204" pitchFamily="34" charset="0"/>
              </a:rPr>
              <a:t>your file has been reviewed and verified.</a:t>
            </a:r>
          </a:p>
          <a:p>
            <a:r>
              <a:rPr lang="en-US" sz="1400" b="1" dirty="0" smtClean="0">
                <a:solidFill>
                  <a:schemeClr val="accent4">
                    <a:lumMod val="50000"/>
                  </a:schemeClr>
                </a:solidFill>
                <a:latin typeface="Arial" panose="020B0604020202020204" pitchFamily="34" charset="0"/>
                <a:cs typeface="Arial" panose="020B0604020202020204" pitchFamily="34" charset="0"/>
              </a:rPr>
              <a:t>4. MD State Scholarships must be accepted on MDCAPS</a:t>
            </a:r>
          </a:p>
          <a:p>
            <a:r>
              <a:rPr lang="en-US" sz="1400" b="1" dirty="0">
                <a:solidFill>
                  <a:schemeClr val="accent4">
                    <a:lumMod val="50000"/>
                  </a:schemeClr>
                </a:solidFill>
                <a:latin typeface="Arial" panose="020B0604020202020204" pitchFamily="34" charset="0"/>
                <a:cs typeface="Arial" panose="020B0604020202020204" pitchFamily="34" charset="0"/>
              </a:rPr>
              <a:t> </a:t>
            </a:r>
            <a:r>
              <a:rPr lang="en-US" sz="1400" b="1" dirty="0" smtClean="0">
                <a:solidFill>
                  <a:schemeClr val="accent4">
                    <a:lumMod val="50000"/>
                  </a:schemeClr>
                </a:solidFill>
                <a:latin typeface="Arial" panose="020B0604020202020204" pitchFamily="34" charset="0"/>
                <a:cs typeface="Arial" panose="020B0604020202020204" pitchFamily="34" charset="0"/>
              </a:rPr>
              <a:t>   within 2 weeks of being offered  - check in March/April!</a:t>
            </a:r>
          </a:p>
          <a:p>
            <a:endParaRPr lang="en-US" sz="1400" b="1" dirty="0">
              <a:solidFill>
                <a:schemeClr val="accent4">
                  <a:lumMod val="50000"/>
                </a:schemeClr>
              </a:solidFill>
              <a:latin typeface="Arial" panose="020B0604020202020204" pitchFamily="34" charset="0"/>
              <a:cs typeface="Arial" panose="020B0604020202020204" pitchFamily="34" charset="0"/>
            </a:endParaRPr>
          </a:p>
          <a:p>
            <a:r>
              <a:rPr lang="en-US" sz="1400" b="1" dirty="0" smtClean="0">
                <a:solidFill>
                  <a:schemeClr val="accent4">
                    <a:lumMod val="50000"/>
                  </a:schemeClr>
                </a:solidFill>
                <a:latin typeface="Arial" panose="020B0604020202020204" pitchFamily="34" charset="0"/>
                <a:cs typeface="Arial" panose="020B0604020202020204" pitchFamily="34" charset="0"/>
              </a:rPr>
              <a:t>5. This </a:t>
            </a:r>
            <a:r>
              <a:rPr lang="en-US" sz="1400" b="1" dirty="0">
                <a:solidFill>
                  <a:schemeClr val="accent4">
                    <a:lumMod val="50000"/>
                  </a:schemeClr>
                </a:solidFill>
                <a:latin typeface="Arial" panose="020B0604020202020204" pitchFamily="34" charset="0"/>
                <a:cs typeface="Arial" panose="020B0604020202020204" pitchFamily="34" charset="0"/>
              </a:rPr>
              <a:t>application process can take up to 3 months at </a:t>
            </a:r>
            <a:r>
              <a:rPr lang="en-US" sz="1400" b="1" dirty="0" smtClean="0">
                <a:solidFill>
                  <a:schemeClr val="accent4">
                    <a:lumMod val="50000"/>
                  </a:schemeClr>
                </a:solidFill>
                <a:latin typeface="Arial" panose="020B0604020202020204" pitchFamily="34" charset="0"/>
                <a:cs typeface="Arial" panose="020B0604020202020204" pitchFamily="34" charset="0"/>
              </a:rPr>
              <a:t/>
            </a:r>
            <a:br>
              <a:rPr lang="en-US" sz="1400" b="1" dirty="0" smtClean="0">
                <a:solidFill>
                  <a:schemeClr val="accent4">
                    <a:lumMod val="50000"/>
                  </a:schemeClr>
                </a:solidFill>
                <a:latin typeface="Arial" panose="020B0604020202020204" pitchFamily="34" charset="0"/>
                <a:cs typeface="Arial" panose="020B0604020202020204" pitchFamily="34" charset="0"/>
              </a:rPr>
            </a:br>
            <a:r>
              <a:rPr lang="en-US" sz="1400" b="1" dirty="0" smtClean="0">
                <a:solidFill>
                  <a:schemeClr val="accent4">
                    <a:lumMod val="50000"/>
                  </a:schemeClr>
                </a:solidFill>
                <a:latin typeface="Arial" panose="020B0604020202020204" pitchFamily="34" charset="0"/>
                <a:cs typeface="Arial" panose="020B0604020202020204" pitchFamily="34" charset="0"/>
              </a:rPr>
              <a:t>     some </a:t>
            </a:r>
            <a:r>
              <a:rPr lang="en-US" sz="1400" b="1" dirty="0">
                <a:solidFill>
                  <a:schemeClr val="accent4">
                    <a:lumMod val="50000"/>
                  </a:schemeClr>
                </a:solidFill>
                <a:latin typeface="Arial" panose="020B0604020202020204" pitchFamily="34" charset="0"/>
                <a:cs typeface="Arial" panose="020B0604020202020204" pitchFamily="34" charset="0"/>
              </a:rPr>
              <a:t>colleges. </a:t>
            </a:r>
            <a:r>
              <a:rPr lang="en-US" sz="1400" b="1" dirty="0" smtClean="0">
                <a:solidFill>
                  <a:schemeClr val="accent4">
                    <a:lumMod val="50000"/>
                  </a:schemeClr>
                </a:solidFill>
                <a:latin typeface="Arial" panose="020B0604020202020204" pitchFamily="34" charset="0"/>
                <a:cs typeface="Arial" panose="020B0604020202020204" pitchFamily="34" charset="0"/>
              </a:rPr>
              <a:t>So </a:t>
            </a:r>
            <a:r>
              <a:rPr lang="en-US" sz="1400" b="1" dirty="0">
                <a:solidFill>
                  <a:schemeClr val="accent4">
                    <a:lumMod val="50000"/>
                  </a:schemeClr>
                </a:solidFill>
                <a:latin typeface="Arial" panose="020B0604020202020204" pitchFamily="34" charset="0"/>
                <a:cs typeface="Arial" panose="020B0604020202020204" pitchFamily="34" charset="0"/>
              </a:rPr>
              <a:t>apply early!</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l="8048" t="15492" r="6716" b="14530"/>
          <a:stretch/>
        </p:blipFill>
        <p:spPr>
          <a:xfrm>
            <a:off x="6355235" y="4762500"/>
            <a:ext cx="2209800" cy="1663700"/>
          </a:xfrm>
          <a:prstGeom prst="rect">
            <a:avLst/>
          </a:prstGeom>
        </p:spPr>
      </p:pic>
      <p:sp>
        <p:nvSpPr>
          <p:cNvPr id="13" name="Slide Number Placeholder 12"/>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10</a:t>
            </a:fld>
            <a:endParaRPr kumimoji="0" lang="en-US" dirty="0">
              <a:solidFill>
                <a:schemeClr val="accent5">
                  <a:lumMod val="40000"/>
                  <a:lumOff val="60000"/>
                </a:schemeClr>
              </a:solidFill>
            </a:endParaRPr>
          </a:p>
        </p:txBody>
      </p:sp>
    </p:spTree>
    <p:extLst>
      <p:ext uri="{BB962C8B-B14F-4D97-AF65-F5344CB8AC3E}">
        <p14:creationId xmlns:p14="http://schemas.microsoft.com/office/powerpoint/2010/main" xmlns="" val="1143078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38800" y="3848343"/>
            <a:ext cx="3505200" cy="1846659"/>
          </a:xfrm>
          <a:prstGeom prst="rect">
            <a:avLst/>
          </a:prstGeom>
          <a:noFill/>
        </p:spPr>
        <p:txBody>
          <a:bodyPr wrap="square" rtlCol="0">
            <a:spAutoFit/>
          </a:bodyPr>
          <a:lstStyle/>
          <a:p>
            <a:endParaRPr lang="en-US" sz="9600" spc="-260" dirty="0">
              <a:solidFill>
                <a:srgbClr val="0070C0"/>
              </a:solidFill>
              <a:effectLst>
                <a:outerShdw blurRad="50800" dist="50800" dir="5400000" algn="ctr" rotWithShape="0">
                  <a:schemeClr val="accent2">
                    <a:lumMod val="75000"/>
                  </a:schemeClr>
                </a:outerShdw>
              </a:effectLst>
              <a:latin typeface="Gill Sans MT" panose="020B0502020104020203" pitchFamily="34" charset="0"/>
            </a:endParaRPr>
          </a:p>
          <a:p>
            <a:endParaRPr lang="en-US" dirty="0">
              <a:effectLst>
                <a:outerShdw blurRad="50800" dist="50800" dir="5400000" algn="ctr" rotWithShape="0">
                  <a:schemeClr val="accent2">
                    <a:lumMod val="75000"/>
                  </a:schemeClr>
                </a:outerShdw>
              </a:effectLst>
            </a:endParaRPr>
          </a:p>
        </p:txBody>
      </p:sp>
      <p:sp>
        <p:nvSpPr>
          <p:cNvPr id="10" name="Rectangle 9"/>
          <p:cNvSpPr/>
          <p:nvPr/>
        </p:nvSpPr>
        <p:spPr>
          <a:xfrm>
            <a:off x="1890562" y="1034034"/>
            <a:ext cx="6677996" cy="584775"/>
          </a:xfrm>
          <a:prstGeom prst="rect">
            <a:avLst/>
          </a:prstGeom>
        </p:spPr>
        <p:txBody>
          <a:bodyPr wrap="square">
            <a:spAutoFit/>
          </a:bodyPr>
          <a:lstStyle/>
          <a:p>
            <a:pPr lvl="0" defTabSz="457200">
              <a:spcBef>
                <a:spcPct val="0"/>
              </a:spcBef>
            </a:pPr>
            <a:r>
              <a:rPr lang="en-US" sz="3200" b="1" dirty="0">
                <a:latin typeface="Arial" panose="020B0604020202020204" pitchFamily="34" charset="0"/>
                <a:cs typeface="Arial" panose="020B0604020202020204" pitchFamily="34" charset="0"/>
              </a:rPr>
              <a:t>Will I Be Eligible for Aid?</a:t>
            </a:r>
            <a:endParaRPr lang="en-US" sz="3200" b="1" spc="-7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graphicFrame>
        <p:nvGraphicFramePr>
          <p:cNvPr id="28" name="Content Placeholder 3"/>
          <p:cNvGraphicFramePr>
            <a:graphicFrameLocks/>
          </p:cNvGraphicFramePr>
          <p:nvPr>
            <p:extLst/>
          </p:nvPr>
        </p:nvGraphicFramePr>
        <p:xfrm>
          <a:off x="457200" y="1774825"/>
          <a:ext cx="8432800" cy="4625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Rectangle 29"/>
          <p:cNvSpPr/>
          <p:nvPr/>
        </p:nvSpPr>
        <p:spPr>
          <a:xfrm>
            <a:off x="1014495" y="4088698"/>
            <a:ext cx="3254783" cy="1785104"/>
          </a:xfrm>
          <a:prstGeom prst="rect">
            <a:avLst/>
          </a:prstGeom>
        </p:spPr>
        <p:txBody>
          <a:bodyPr wrap="square">
            <a:spAutoFit/>
          </a:bodyPr>
          <a:lstStyle/>
          <a:p>
            <a:pPr marL="0" lvl="1">
              <a:lnSpc>
                <a:spcPts val="1700"/>
              </a:lnSpc>
              <a:spcAft>
                <a:spcPts val="600"/>
              </a:spcAft>
            </a:pPr>
            <a:r>
              <a:rPr lang="en-US" sz="1600" b="1" dirty="0" smtClean="0">
                <a:solidFill>
                  <a:srgbClr val="4F9B58"/>
                </a:solidFill>
                <a:latin typeface="Arial" panose="020B0604020202020204" pitchFamily="34" charset="0"/>
                <a:cs typeface="Arial" panose="020B0604020202020204" pitchFamily="34" charset="0"/>
              </a:rPr>
              <a:t> </a:t>
            </a:r>
            <a:r>
              <a:rPr lang="en-US" b="1" dirty="0" smtClean="0">
                <a:solidFill>
                  <a:srgbClr val="4F9B58"/>
                </a:solidFill>
                <a:latin typeface="Arial" panose="020B0604020202020204" pitchFamily="34" charset="0"/>
                <a:cs typeface="Arial" panose="020B0604020202020204" pitchFamily="34" charset="0"/>
              </a:rPr>
              <a:t>Cost of Attendance (COA</a:t>
            </a:r>
            <a:r>
              <a:rPr lang="en-US" sz="1600" b="1" dirty="0" smtClean="0">
                <a:solidFill>
                  <a:srgbClr val="4F9B58"/>
                </a:solidFill>
                <a:latin typeface="Arial" panose="020B0604020202020204" pitchFamily="34" charset="0"/>
                <a:cs typeface="Arial" panose="020B0604020202020204" pitchFamily="34" charset="0"/>
              </a:rPr>
              <a:t>)</a:t>
            </a:r>
          </a:p>
          <a:p>
            <a:pPr marL="0" lvl="1" indent="-182880">
              <a:lnSpc>
                <a:spcPts val="1700"/>
              </a:lnSpc>
              <a:spcAft>
                <a:spcPts val="600"/>
              </a:spcAft>
              <a:buFont typeface="Arial" panose="020B0604020202020204" pitchFamily="34" charset="0"/>
              <a:buChar char="•"/>
            </a:pPr>
            <a:r>
              <a:rPr lang="en-US" sz="1600" b="1" dirty="0" smtClean="0">
                <a:solidFill>
                  <a:srgbClr val="4F9B58"/>
                </a:solidFill>
                <a:latin typeface="Arial" panose="020B0604020202020204" pitchFamily="34" charset="0"/>
                <a:cs typeface="Arial" panose="020B0604020202020204" pitchFamily="34" charset="0"/>
              </a:rPr>
              <a:t>Room </a:t>
            </a:r>
            <a:r>
              <a:rPr lang="en-US" sz="1600" b="1" dirty="0">
                <a:solidFill>
                  <a:srgbClr val="4F9B58"/>
                </a:solidFill>
                <a:latin typeface="Arial" panose="020B0604020202020204" pitchFamily="34" charset="0"/>
                <a:cs typeface="Arial" panose="020B0604020202020204" pitchFamily="34" charset="0"/>
              </a:rPr>
              <a:t>&amp; Board</a:t>
            </a:r>
          </a:p>
          <a:p>
            <a:pPr marL="0" lvl="1" indent="-182880">
              <a:lnSpc>
                <a:spcPts val="1700"/>
              </a:lnSpc>
              <a:spcAft>
                <a:spcPts val="600"/>
              </a:spcAft>
              <a:buFont typeface="Arial" panose="020B0604020202020204" pitchFamily="34" charset="0"/>
              <a:buChar char="•"/>
            </a:pPr>
            <a:r>
              <a:rPr lang="en-US" sz="1600" b="1" dirty="0">
                <a:solidFill>
                  <a:srgbClr val="4F9B58"/>
                </a:solidFill>
                <a:latin typeface="Arial" panose="020B0604020202020204" pitchFamily="34" charset="0"/>
                <a:cs typeface="Arial" panose="020B0604020202020204" pitchFamily="34" charset="0"/>
              </a:rPr>
              <a:t>Books &amp; Supplies</a:t>
            </a:r>
          </a:p>
          <a:p>
            <a:pPr marL="0" lvl="1" indent="-182880">
              <a:lnSpc>
                <a:spcPts val="1700"/>
              </a:lnSpc>
              <a:spcAft>
                <a:spcPts val="600"/>
              </a:spcAft>
              <a:buFont typeface="Arial" panose="020B0604020202020204" pitchFamily="34" charset="0"/>
              <a:buChar char="•"/>
            </a:pPr>
            <a:r>
              <a:rPr lang="en-US" sz="1600" b="1" dirty="0">
                <a:solidFill>
                  <a:srgbClr val="4F9B58"/>
                </a:solidFill>
                <a:latin typeface="Arial" panose="020B0604020202020204" pitchFamily="34" charset="0"/>
                <a:cs typeface="Arial" panose="020B0604020202020204" pitchFamily="34" charset="0"/>
              </a:rPr>
              <a:t>Tuition &amp; Fees</a:t>
            </a:r>
          </a:p>
          <a:p>
            <a:pPr marL="0" lvl="1" indent="-182880">
              <a:lnSpc>
                <a:spcPts val="1700"/>
              </a:lnSpc>
              <a:spcAft>
                <a:spcPts val="600"/>
              </a:spcAft>
              <a:buFont typeface="Arial" panose="020B0604020202020204" pitchFamily="34" charset="0"/>
              <a:buChar char="•"/>
            </a:pPr>
            <a:r>
              <a:rPr lang="en-US" sz="1600" b="1" dirty="0">
                <a:solidFill>
                  <a:srgbClr val="4F9B58"/>
                </a:solidFill>
                <a:latin typeface="Arial" panose="020B0604020202020204" pitchFamily="34" charset="0"/>
                <a:cs typeface="Arial" panose="020B0604020202020204" pitchFamily="34" charset="0"/>
              </a:rPr>
              <a:t>Transportation</a:t>
            </a:r>
          </a:p>
          <a:p>
            <a:pPr marL="0" lvl="1" indent="-182880">
              <a:lnSpc>
                <a:spcPts val="1700"/>
              </a:lnSpc>
              <a:spcAft>
                <a:spcPts val="600"/>
              </a:spcAft>
              <a:buFont typeface="Arial" panose="020B0604020202020204" pitchFamily="34" charset="0"/>
              <a:buChar char="•"/>
            </a:pPr>
            <a:r>
              <a:rPr lang="en-US" sz="1600" b="1" dirty="0" smtClean="0">
                <a:solidFill>
                  <a:srgbClr val="4F9B58"/>
                </a:solidFill>
                <a:latin typeface="Arial" panose="020B0604020202020204" pitchFamily="34" charset="0"/>
                <a:cs typeface="Arial" panose="020B0604020202020204" pitchFamily="34" charset="0"/>
              </a:rPr>
              <a:t>Miscellaneous</a:t>
            </a:r>
            <a:endParaRPr lang="en-US" sz="1600" b="1" dirty="0">
              <a:solidFill>
                <a:srgbClr val="4F9B58"/>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11</a:t>
            </a:fld>
            <a:endParaRPr kumimoji="0" lang="en-US" dirty="0">
              <a:solidFill>
                <a:schemeClr val="accent5">
                  <a:lumMod val="40000"/>
                  <a:lumOff val="60000"/>
                </a:schemeClr>
              </a:solidFill>
            </a:endParaRPr>
          </a:p>
        </p:txBody>
      </p:sp>
    </p:spTree>
    <p:extLst>
      <p:ext uri="{BB962C8B-B14F-4D97-AF65-F5344CB8AC3E}">
        <p14:creationId xmlns:p14="http://schemas.microsoft.com/office/powerpoint/2010/main" xmlns="" val="35676729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12</a:t>
            </a:fld>
            <a:endParaRPr kumimoji="0" lang="en-US" dirty="0">
              <a:solidFill>
                <a:schemeClr val="accent5">
                  <a:lumMod val="40000"/>
                  <a:lumOff val="60000"/>
                </a:schemeClr>
              </a:solidFill>
            </a:endParaRPr>
          </a:p>
        </p:txBody>
      </p:sp>
      <p:sp>
        <p:nvSpPr>
          <p:cNvPr id="3" name="Rectangle 2"/>
          <p:cNvSpPr/>
          <p:nvPr/>
        </p:nvSpPr>
        <p:spPr>
          <a:xfrm>
            <a:off x="2149720" y="1799302"/>
            <a:ext cx="5930900" cy="4493538"/>
          </a:xfrm>
          <a:prstGeom prst="rect">
            <a:avLst/>
          </a:prstGeom>
        </p:spPr>
        <p:txBody>
          <a:bodyPr wrap="square">
            <a:spAutoFit/>
          </a:bodyPr>
          <a:lstStyle/>
          <a:p>
            <a:pPr>
              <a:spcAft>
                <a:spcPts val="1200"/>
              </a:spcAft>
            </a:pPr>
            <a:r>
              <a:rPr lang="en-US" sz="1400" b="1" dirty="0">
                <a:solidFill>
                  <a:schemeClr val="accent4">
                    <a:lumMod val="50000"/>
                  </a:schemeClr>
                </a:solidFill>
                <a:latin typeface="Arial" panose="020B0604020202020204" pitchFamily="34" charset="0"/>
                <a:cs typeface="Arial" panose="020B0604020202020204" pitchFamily="34" charset="0"/>
              </a:rPr>
              <a:t>What is the EFC?</a:t>
            </a:r>
          </a:p>
          <a:p>
            <a:pPr marL="0" lvl="1" indent="-182880">
              <a:spcAft>
                <a:spcPts val="1200"/>
              </a:spcAft>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Output from the FAFSA</a:t>
            </a:r>
          </a:p>
          <a:p>
            <a:pPr marL="0" lvl="1" indent="-182880">
              <a:spcAft>
                <a:spcPts val="1200"/>
              </a:spcAft>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It’s a “number” </a:t>
            </a:r>
            <a:r>
              <a:rPr lang="en-US" sz="1400" dirty="0" smtClean="0">
                <a:solidFill>
                  <a:schemeClr val="accent4">
                    <a:lumMod val="50000"/>
                  </a:schemeClr>
                </a:solidFill>
                <a:latin typeface="Arial" panose="020B0604020202020204" pitchFamily="34" charset="0"/>
                <a:cs typeface="Arial" panose="020B0604020202020204" pitchFamily="34" charset="0"/>
              </a:rPr>
              <a:t>or “Index” based </a:t>
            </a:r>
            <a:r>
              <a:rPr lang="en-US" sz="1400" dirty="0">
                <a:solidFill>
                  <a:schemeClr val="accent4">
                    <a:lumMod val="50000"/>
                  </a:schemeClr>
                </a:solidFill>
                <a:latin typeface="Arial" panose="020B0604020202020204" pitchFamily="34" charset="0"/>
                <a:cs typeface="Arial" panose="020B0604020202020204" pitchFamily="34" charset="0"/>
              </a:rPr>
              <a:t>on financial situation that the </a:t>
            </a:r>
            <a:r>
              <a:rPr lang="en-US" sz="1400" dirty="0" smtClean="0">
                <a:solidFill>
                  <a:schemeClr val="accent4">
                    <a:lumMod val="50000"/>
                  </a:schemeClr>
                </a:solidFill>
                <a:latin typeface="Arial" panose="020B0604020202020204" pitchFamily="34" charset="0"/>
                <a:cs typeface="Arial" panose="020B0604020202020204" pitchFamily="34" charset="0"/>
              </a:rPr>
              <a:t> </a:t>
            </a:r>
            <a:br>
              <a:rPr lang="en-US" sz="1400" dirty="0" smtClean="0">
                <a:solidFill>
                  <a:schemeClr val="accent4">
                    <a:lumMod val="50000"/>
                  </a:schemeClr>
                </a:solidFill>
                <a:latin typeface="Arial" panose="020B0604020202020204" pitchFamily="34" charset="0"/>
                <a:cs typeface="Arial" panose="020B0604020202020204" pitchFamily="34" charset="0"/>
              </a:rPr>
            </a:br>
            <a:r>
              <a:rPr lang="en-US" sz="1400" dirty="0" smtClean="0">
                <a:solidFill>
                  <a:schemeClr val="accent4">
                    <a:lumMod val="50000"/>
                  </a:schemeClr>
                </a:solidFill>
                <a:latin typeface="Arial" panose="020B0604020202020204" pitchFamily="34" charset="0"/>
                <a:cs typeface="Arial" panose="020B0604020202020204" pitchFamily="34" charset="0"/>
              </a:rPr>
              <a:t>    family could be </a:t>
            </a:r>
            <a:r>
              <a:rPr lang="en-US" sz="1400" dirty="0">
                <a:solidFill>
                  <a:schemeClr val="accent4">
                    <a:lumMod val="50000"/>
                  </a:schemeClr>
                </a:solidFill>
                <a:latin typeface="Arial" panose="020B0604020202020204" pitchFamily="34" charset="0"/>
                <a:cs typeface="Arial" panose="020B0604020202020204" pitchFamily="34" charset="0"/>
              </a:rPr>
              <a:t>“</a:t>
            </a:r>
            <a:r>
              <a:rPr lang="en-US" sz="1400" dirty="0" smtClean="0">
                <a:solidFill>
                  <a:schemeClr val="accent4">
                    <a:lumMod val="50000"/>
                  </a:schemeClr>
                </a:solidFill>
                <a:latin typeface="Arial" panose="020B0604020202020204" pitchFamily="34" charset="0"/>
                <a:cs typeface="Arial" panose="020B0604020202020204" pitchFamily="34" charset="0"/>
              </a:rPr>
              <a:t>expected” </a:t>
            </a:r>
            <a:r>
              <a:rPr lang="en-US" sz="1400" dirty="0">
                <a:solidFill>
                  <a:schemeClr val="accent4">
                    <a:lumMod val="50000"/>
                  </a:schemeClr>
                </a:solidFill>
                <a:latin typeface="Arial" panose="020B0604020202020204" pitchFamily="34" charset="0"/>
                <a:cs typeface="Arial" panose="020B0604020202020204" pitchFamily="34" charset="0"/>
              </a:rPr>
              <a:t>to contribute to the student’s </a:t>
            </a:r>
            <a:r>
              <a:rPr lang="en-US" sz="1400" dirty="0" smtClean="0">
                <a:solidFill>
                  <a:schemeClr val="accent4">
                    <a:lumMod val="50000"/>
                  </a:schemeClr>
                </a:solidFill>
                <a:latin typeface="Arial" panose="020B0604020202020204" pitchFamily="34" charset="0"/>
                <a:cs typeface="Arial" panose="020B0604020202020204" pitchFamily="34" charset="0"/>
              </a:rPr>
              <a:t>COA, for the purposes of determining aid eligibility.  </a:t>
            </a:r>
          </a:p>
          <a:p>
            <a:pPr marL="0" lvl="1" indent="-182880">
              <a:spcAft>
                <a:spcPts val="1200"/>
              </a:spcAft>
              <a:buFont typeface="Arial" panose="020B0604020202020204" pitchFamily="34" charset="0"/>
              <a:buChar char="•"/>
            </a:pPr>
            <a:r>
              <a:rPr lang="en-US" sz="1400" dirty="0" smtClean="0">
                <a:solidFill>
                  <a:schemeClr val="accent4">
                    <a:lumMod val="50000"/>
                  </a:schemeClr>
                </a:solidFill>
                <a:latin typeface="Arial" panose="020B0604020202020204" pitchFamily="34" charset="0"/>
                <a:cs typeface="Arial" panose="020B0604020202020204" pitchFamily="34" charset="0"/>
              </a:rPr>
              <a:t>It’s NOT money that needs to be paid to someone by the parent or     student.</a:t>
            </a:r>
            <a:endParaRPr lang="en-US" sz="1400" dirty="0">
              <a:solidFill>
                <a:schemeClr val="accent4">
                  <a:lumMod val="50000"/>
                </a:schemeClr>
              </a:solidFill>
              <a:latin typeface="Arial" panose="020B0604020202020204" pitchFamily="34" charset="0"/>
              <a:cs typeface="Arial" panose="020B0604020202020204" pitchFamily="34" charset="0"/>
            </a:endParaRPr>
          </a:p>
          <a:p>
            <a:pPr marL="0" lvl="1" indent="-457200">
              <a:spcAft>
                <a:spcPts val="1200"/>
              </a:spcAft>
              <a:buFont typeface="Arial" panose="020B0604020202020204" pitchFamily="34" charset="0"/>
              <a:buChar char="•"/>
            </a:pPr>
            <a:endParaRPr lang="en-US" sz="1400" dirty="0">
              <a:solidFill>
                <a:schemeClr val="accent4">
                  <a:lumMod val="50000"/>
                </a:schemeClr>
              </a:solidFill>
              <a:latin typeface="Arial" panose="020B0604020202020204" pitchFamily="34" charset="0"/>
              <a:cs typeface="Arial" panose="020B0604020202020204" pitchFamily="34" charset="0"/>
            </a:endParaRPr>
          </a:p>
          <a:p>
            <a:pPr indent="-457200">
              <a:spcAft>
                <a:spcPts val="1200"/>
              </a:spcAft>
            </a:pPr>
            <a:r>
              <a:rPr lang="en-US" sz="1400" b="1" dirty="0">
                <a:solidFill>
                  <a:schemeClr val="accent4">
                    <a:lumMod val="50000"/>
                  </a:schemeClr>
                </a:solidFill>
                <a:latin typeface="Arial" panose="020B0604020202020204" pitchFamily="34" charset="0"/>
                <a:cs typeface="Arial" panose="020B0604020202020204" pitchFamily="34" charset="0"/>
              </a:rPr>
              <a:t>How is the EFC calculated?</a:t>
            </a:r>
          </a:p>
          <a:p>
            <a:pPr marL="0" lvl="1" indent="182880">
              <a:spcAft>
                <a:spcPts val="1200"/>
              </a:spcAft>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It is calculated according to a formula established by federal law and </a:t>
            </a:r>
            <a:r>
              <a:rPr lang="en-US" sz="1400" dirty="0" smtClean="0">
                <a:solidFill>
                  <a:schemeClr val="accent4">
                    <a:lumMod val="50000"/>
                  </a:schemeClr>
                </a:solidFill>
                <a:latin typeface="Arial" panose="020B0604020202020204" pitchFamily="34" charset="0"/>
                <a:cs typeface="Arial" panose="020B0604020202020204" pitchFamily="34" charset="0"/>
              </a:rPr>
              <a:t/>
            </a:r>
            <a:br>
              <a:rPr lang="en-US" sz="1400" dirty="0" smtClean="0">
                <a:solidFill>
                  <a:schemeClr val="accent4">
                    <a:lumMod val="50000"/>
                  </a:schemeClr>
                </a:solidFill>
                <a:latin typeface="Arial" panose="020B0604020202020204" pitchFamily="34" charset="0"/>
                <a:cs typeface="Arial" panose="020B0604020202020204" pitchFamily="34" charset="0"/>
              </a:rPr>
            </a:br>
            <a:r>
              <a:rPr lang="en-US" sz="1400" dirty="0" smtClean="0">
                <a:solidFill>
                  <a:schemeClr val="accent4">
                    <a:lumMod val="50000"/>
                  </a:schemeClr>
                </a:solidFill>
                <a:latin typeface="Arial" panose="020B0604020202020204" pitchFamily="34" charset="0"/>
                <a:cs typeface="Arial" panose="020B0604020202020204" pitchFamily="34" charset="0"/>
              </a:rPr>
              <a:t>    does </a:t>
            </a:r>
            <a:r>
              <a:rPr lang="en-US" sz="1400" dirty="0">
                <a:solidFill>
                  <a:schemeClr val="accent4">
                    <a:lumMod val="50000"/>
                  </a:schemeClr>
                </a:solidFill>
                <a:latin typeface="Arial" panose="020B0604020202020204" pitchFamily="34" charset="0"/>
                <a:cs typeface="Arial" panose="020B0604020202020204" pitchFamily="34" charset="0"/>
              </a:rPr>
              <a:t>not change based on the institution you are attending</a:t>
            </a:r>
          </a:p>
          <a:p>
            <a:pPr marL="0" lvl="1" indent="182880">
              <a:spcAft>
                <a:spcPts val="1200"/>
              </a:spcAft>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The EFC is based on the information you report on the student’s Free </a:t>
            </a:r>
            <a:r>
              <a:rPr lang="en-US" sz="1400" dirty="0" smtClean="0">
                <a:solidFill>
                  <a:schemeClr val="accent4">
                    <a:lumMod val="50000"/>
                  </a:schemeClr>
                </a:solidFill>
                <a:latin typeface="Arial" panose="020B0604020202020204" pitchFamily="34" charset="0"/>
                <a:cs typeface="Arial" panose="020B0604020202020204" pitchFamily="34" charset="0"/>
              </a:rPr>
              <a:t/>
            </a:r>
            <a:br>
              <a:rPr lang="en-US" sz="1400" dirty="0" smtClean="0">
                <a:solidFill>
                  <a:schemeClr val="accent4">
                    <a:lumMod val="50000"/>
                  </a:schemeClr>
                </a:solidFill>
                <a:latin typeface="Arial" panose="020B0604020202020204" pitchFamily="34" charset="0"/>
                <a:cs typeface="Arial" panose="020B0604020202020204" pitchFamily="34" charset="0"/>
              </a:rPr>
            </a:br>
            <a:r>
              <a:rPr lang="en-US" sz="1400" dirty="0" smtClean="0">
                <a:solidFill>
                  <a:schemeClr val="accent4">
                    <a:lumMod val="50000"/>
                  </a:schemeClr>
                </a:solidFill>
                <a:latin typeface="Arial" panose="020B0604020202020204" pitchFamily="34" charset="0"/>
                <a:cs typeface="Arial" panose="020B0604020202020204" pitchFamily="34" charset="0"/>
              </a:rPr>
              <a:t>    Application </a:t>
            </a:r>
            <a:r>
              <a:rPr lang="en-US" sz="1400" dirty="0">
                <a:solidFill>
                  <a:schemeClr val="accent4">
                    <a:lumMod val="50000"/>
                  </a:schemeClr>
                </a:solidFill>
                <a:latin typeface="Arial" panose="020B0604020202020204" pitchFamily="34" charset="0"/>
                <a:cs typeface="Arial" panose="020B0604020202020204" pitchFamily="34" charset="0"/>
              </a:rPr>
              <a:t>for Federal Student Aid (FAFSA)</a:t>
            </a:r>
          </a:p>
          <a:p>
            <a:pPr marL="228600" lvl="2" indent="182563">
              <a:spcAft>
                <a:spcPts val="1200"/>
              </a:spcAft>
              <a:buFont typeface="Arial" panose="020B0604020202020204" pitchFamily="34" charset="0"/>
              <a:buChar char="•"/>
            </a:pPr>
            <a:r>
              <a:rPr lang="en-US" sz="1200" dirty="0" smtClean="0">
                <a:solidFill>
                  <a:schemeClr val="accent4">
                    <a:lumMod val="50000"/>
                  </a:schemeClr>
                </a:solidFill>
                <a:latin typeface="Arial" panose="020B0604020202020204" pitchFamily="34" charset="0"/>
                <a:cs typeface="Arial" panose="020B0604020202020204" pitchFamily="34" charset="0"/>
              </a:rPr>
              <a:t>Looks at family's taxed and untaxed income, assets, benefits, family </a:t>
            </a:r>
            <a:br>
              <a:rPr lang="en-US" sz="1200" dirty="0" smtClean="0">
                <a:solidFill>
                  <a:schemeClr val="accent4">
                    <a:lumMod val="50000"/>
                  </a:schemeClr>
                </a:solidFill>
                <a:latin typeface="Arial" panose="020B0604020202020204" pitchFamily="34" charset="0"/>
                <a:cs typeface="Arial" panose="020B0604020202020204" pitchFamily="34" charset="0"/>
              </a:rPr>
            </a:br>
            <a:r>
              <a:rPr lang="en-US" sz="1200" dirty="0" smtClean="0">
                <a:solidFill>
                  <a:schemeClr val="accent4">
                    <a:lumMod val="50000"/>
                  </a:schemeClr>
                </a:solidFill>
                <a:latin typeface="Arial" panose="020B0604020202020204" pitchFamily="34" charset="0"/>
                <a:cs typeface="Arial" panose="020B0604020202020204" pitchFamily="34" charset="0"/>
              </a:rPr>
              <a:t>    size and number in college</a:t>
            </a:r>
            <a:endParaRPr lang="en-US" sz="1200" dirty="0">
              <a:solidFill>
                <a:schemeClr val="accent4">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pic>
        <p:nvPicPr>
          <p:cNvPr id="5" name="Picture 5" descr="C:\Users\smaloney2986\AppData\Local\Microsoft\Windows\Temporary Internet Files\Content.IE5\YGHN0WVX\MP900422640[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255" t="-4129" r="7612" b="12354"/>
          <a:stretch/>
        </p:blipFill>
        <p:spPr bwMode="auto">
          <a:xfrm>
            <a:off x="275240" y="1811511"/>
            <a:ext cx="1751762" cy="292608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414002" y="1031017"/>
            <a:ext cx="7196597" cy="58477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Expected Family Contribution (EFC)</a:t>
            </a:r>
            <a:endParaRPr lang="en-US" sz="3200" dirty="0">
              <a:latin typeface="Arial" panose="020B0604020202020204" pitchFamily="34" charset="0"/>
              <a:cs typeface="Arial" panose="020B0604020202020204" pitchFamily="34" charset="0"/>
            </a:endParaRPr>
          </a:p>
        </p:txBody>
      </p:sp>
      <p:sp>
        <p:nvSpPr>
          <p:cNvPr id="7" name="TextBox 6"/>
          <p:cNvSpPr txBox="1"/>
          <p:nvPr/>
        </p:nvSpPr>
        <p:spPr>
          <a:xfrm>
            <a:off x="572658" y="2489721"/>
            <a:ext cx="1531620" cy="1569660"/>
          </a:xfrm>
          <a:prstGeom prst="rect">
            <a:avLst/>
          </a:prstGeom>
          <a:noFill/>
        </p:spPr>
        <p:txBody>
          <a:bodyPr wrap="square" rtlCol="0">
            <a:spAutoFit/>
          </a:bodyPr>
          <a:lstStyle/>
          <a:p>
            <a:r>
              <a:rPr lang="en-US" sz="9600" dirty="0" smtClean="0">
                <a:solidFill>
                  <a:srgbClr val="C00000"/>
                </a:solidFill>
              </a:rPr>
              <a:t>X</a:t>
            </a:r>
            <a:endParaRPr lang="en-US" sz="9600" dirty="0">
              <a:solidFill>
                <a:srgbClr val="C00000"/>
              </a:solidFill>
            </a:endParaRPr>
          </a:p>
        </p:txBody>
      </p:sp>
    </p:spTree>
    <p:extLst>
      <p:ext uri="{BB962C8B-B14F-4D97-AF65-F5344CB8AC3E}">
        <p14:creationId xmlns:p14="http://schemas.microsoft.com/office/powerpoint/2010/main" xmlns="" val="50236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13</a:t>
            </a:fld>
            <a:endParaRPr kumimoji="0" lang="en-US" dirty="0">
              <a:solidFill>
                <a:schemeClr val="accent5">
                  <a:lumMod val="40000"/>
                  <a:lumOff val="60000"/>
                </a:schemeClr>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
        <p:nvSpPr>
          <p:cNvPr id="4" name="Rectangle 3"/>
          <p:cNvSpPr/>
          <p:nvPr/>
        </p:nvSpPr>
        <p:spPr>
          <a:xfrm>
            <a:off x="1384300" y="1090631"/>
            <a:ext cx="7073900" cy="964367"/>
          </a:xfrm>
          <a:prstGeom prst="rect">
            <a:avLst/>
          </a:prstGeom>
        </p:spPr>
        <p:txBody>
          <a:bodyPr wrap="square">
            <a:spAutoFit/>
          </a:bodyPr>
          <a:lstStyle/>
          <a:p>
            <a:pPr>
              <a:lnSpc>
                <a:spcPts val="3400"/>
              </a:lnSpc>
            </a:pPr>
            <a:r>
              <a:rPr lang="en-US" sz="3200" b="1" dirty="0">
                <a:latin typeface="Arial" panose="020B0604020202020204" pitchFamily="34" charset="0"/>
                <a:cs typeface="Arial" panose="020B0604020202020204" pitchFamily="34" charset="0"/>
              </a:rPr>
              <a:t>Compare </a:t>
            </a:r>
            <a:r>
              <a:rPr lang="en-US" sz="3200" b="1" dirty="0" smtClean="0">
                <a:latin typeface="Arial" panose="020B0604020202020204" pitchFamily="34" charset="0"/>
                <a:cs typeface="Arial" panose="020B0604020202020204" pitchFamily="34" charset="0"/>
              </a:rPr>
              <a:t>Your Costs </a:t>
            </a:r>
          </a:p>
          <a:p>
            <a:pPr>
              <a:lnSpc>
                <a:spcPts val="3400"/>
              </a:lnSpc>
            </a:pPr>
            <a:r>
              <a:rPr lang="en-US" sz="3200" b="1" dirty="0" smtClean="0">
                <a:latin typeface="Arial" panose="020B0604020202020204" pitchFamily="34" charset="0"/>
                <a:cs typeface="Arial" panose="020B0604020202020204" pitchFamily="34" charset="0"/>
              </a:rPr>
              <a:t>Between Colleges</a:t>
            </a:r>
            <a:endParaRPr lang="en-US" sz="3200" b="1" dirty="0">
              <a:latin typeface="Arial" panose="020B0604020202020204" pitchFamily="34" charset="0"/>
              <a:cs typeface="Arial" panose="020B0604020202020204" pitchFamily="34" charset="0"/>
            </a:endParaRPr>
          </a:p>
        </p:txBody>
      </p:sp>
      <p:sp>
        <p:nvSpPr>
          <p:cNvPr id="5" name="Rectangle 4"/>
          <p:cNvSpPr/>
          <p:nvPr/>
        </p:nvSpPr>
        <p:spPr>
          <a:xfrm>
            <a:off x="1591856" y="2491014"/>
            <a:ext cx="6626225" cy="2831544"/>
          </a:xfrm>
          <a:prstGeom prst="rect">
            <a:avLst/>
          </a:prstGeom>
        </p:spPr>
        <p:txBody>
          <a:bodyPr wrap="square">
            <a:spAutoFit/>
          </a:bodyPr>
          <a:lstStyle/>
          <a:p>
            <a:pPr>
              <a:spcAft>
                <a:spcPts val="600"/>
              </a:spcAft>
            </a:pPr>
            <a:r>
              <a:rPr lang="en-US" b="1" dirty="0" smtClean="0">
                <a:solidFill>
                  <a:schemeClr val="accent4">
                    <a:lumMod val="50000"/>
                  </a:schemeClr>
                </a:solidFill>
                <a:latin typeface="Arial" panose="020B0604020202020204" pitchFamily="34" charset="0"/>
                <a:cs typeface="Arial" panose="020B0604020202020204" pitchFamily="34" charset="0"/>
              </a:rPr>
              <a:t>Determine the cost to you for each college</a:t>
            </a:r>
            <a:endParaRPr lang="en-US" b="1" dirty="0">
              <a:solidFill>
                <a:schemeClr val="accent4">
                  <a:lumMod val="50000"/>
                </a:schemeClr>
              </a:solidFill>
              <a:latin typeface="Arial" panose="020B0604020202020204" pitchFamily="34" charset="0"/>
              <a:cs typeface="Arial" panose="020B0604020202020204" pitchFamily="34" charset="0"/>
            </a:endParaRPr>
          </a:p>
          <a:p>
            <a:pPr marL="457200" lvl="2" indent="-182880">
              <a:spcAft>
                <a:spcPts val="600"/>
              </a:spcAft>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Since both </a:t>
            </a:r>
            <a:r>
              <a:rPr lang="en-US" sz="1400" dirty="0" smtClean="0">
                <a:solidFill>
                  <a:schemeClr val="accent4">
                    <a:lumMod val="50000"/>
                  </a:schemeClr>
                </a:solidFill>
                <a:latin typeface="Arial" panose="020B0604020202020204" pitchFamily="34" charset="0"/>
                <a:cs typeface="Arial" panose="020B0604020202020204" pitchFamily="34" charset="0"/>
              </a:rPr>
              <a:t>the student’s </a:t>
            </a:r>
            <a:r>
              <a:rPr lang="en-US" sz="1400" dirty="0">
                <a:solidFill>
                  <a:schemeClr val="accent4">
                    <a:lumMod val="50000"/>
                  </a:schemeClr>
                </a:solidFill>
                <a:latin typeface="Arial" panose="020B0604020202020204" pitchFamily="34" charset="0"/>
                <a:cs typeface="Arial" panose="020B0604020202020204" pitchFamily="34" charset="0"/>
              </a:rPr>
              <a:t>total costs and </a:t>
            </a:r>
            <a:r>
              <a:rPr lang="en-US" sz="1400" dirty="0" smtClean="0">
                <a:solidFill>
                  <a:schemeClr val="accent4">
                    <a:lumMod val="50000"/>
                  </a:schemeClr>
                </a:solidFill>
                <a:latin typeface="Arial" panose="020B0604020202020204" pitchFamily="34" charset="0"/>
                <a:cs typeface="Arial" panose="020B0604020202020204" pitchFamily="34" charset="0"/>
              </a:rPr>
              <a:t>the </a:t>
            </a:r>
            <a:r>
              <a:rPr lang="en-US" sz="1400" dirty="0">
                <a:solidFill>
                  <a:schemeClr val="accent4">
                    <a:lumMod val="50000"/>
                  </a:schemeClr>
                </a:solidFill>
                <a:latin typeface="Arial" panose="020B0604020202020204" pitchFamily="34" charset="0"/>
                <a:cs typeface="Arial" panose="020B0604020202020204" pitchFamily="34" charset="0"/>
              </a:rPr>
              <a:t>financial aid awards will differ from college </a:t>
            </a:r>
            <a:r>
              <a:rPr lang="en-US" sz="1400" dirty="0" smtClean="0">
                <a:solidFill>
                  <a:schemeClr val="accent4">
                    <a:lumMod val="50000"/>
                  </a:schemeClr>
                </a:solidFill>
                <a:latin typeface="Arial" panose="020B0604020202020204" pitchFamily="34" charset="0"/>
                <a:cs typeface="Arial" panose="020B0604020202020204" pitchFamily="34" charset="0"/>
              </a:rPr>
              <a:t>to </a:t>
            </a:r>
            <a:r>
              <a:rPr lang="en-US" sz="1400" dirty="0">
                <a:solidFill>
                  <a:schemeClr val="accent4">
                    <a:lumMod val="50000"/>
                  </a:schemeClr>
                </a:solidFill>
                <a:latin typeface="Arial" panose="020B0604020202020204" pitchFamily="34" charset="0"/>
                <a:cs typeface="Arial" panose="020B0604020202020204" pitchFamily="34" charset="0"/>
              </a:rPr>
              <a:t>college, </a:t>
            </a:r>
            <a:r>
              <a:rPr lang="en-US" sz="1400" dirty="0" smtClean="0">
                <a:solidFill>
                  <a:schemeClr val="accent4">
                    <a:lumMod val="50000"/>
                  </a:schemeClr>
                </a:solidFill>
                <a:latin typeface="Arial" panose="020B0604020202020204" pitchFamily="34" charset="0"/>
                <a:cs typeface="Arial" panose="020B0604020202020204" pitchFamily="34" charset="0"/>
              </a:rPr>
              <a:t>each student </a:t>
            </a:r>
            <a:r>
              <a:rPr lang="en-US" sz="1400" dirty="0">
                <a:solidFill>
                  <a:schemeClr val="accent4">
                    <a:lumMod val="50000"/>
                  </a:schemeClr>
                </a:solidFill>
                <a:latin typeface="Arial" panose="020B0604020202020204" pitchFamily="34" charset="0"/>
                <a:cs typeface="Arial" panose="020B0604020202020204" pitchFamily="34" charset="0"/>
              </a:rPr>
              <a:t>must compare to determine the “</a:t>
            </a:r>
            <a:r>
              <a:rPr lang="en-US" sz="1400" b="1" u="sng" dirty="0">
                <a:solidFill>
                  <a:srgbClr val="FF0000"/>
                </a:solidFill>
                <a:latin typeface="Arial" panose="020B0604020202020204" pitchFamily="34" charset="0"/>
                <a:cs typeface="Arial" panose="020B0604020202020204" pitchFamily="34" charset="0"/>
              </a:rPr>
              <a:t>net cost</a:t>
            </a:r>
            <a:r>
              <a:rPr lang="en-US" sz="1400" dirty="0" smtClean="0">
                <a:solidFill>
                  <a:schemeClr val="accent4">
                    <a:lumMod val="50000"/>
                  </a:schemeClr>
                </a:solidFill>
                <a:latin typeface="Arial" panose="020B0604020202020204" pitchFamily="34" charset="0"/>
                <a:cs typeface="Arial" panose="020B0604020202020204" pitchFamily="34" charset="0"/>
              </a:rPr>
              <a:t>” for the education </a:t>
            </a:r>
            <a:r>
              <a:rPr lang="en-US" sz="1400" dirty="0">
                <a:solidFill>
                  <a:schemeClr val="accent4">
                    <a:lumMod val="50000"/>
                  </a:schemeClr>
                </a:solidFill>
                <a:latin typeface="Arial" panose="020B0604020202020204" pitchFamily="34" charset="0"/>
                <a:cs typeface="Arial" panose="020B0604020202020204" pitchFamily="34" charset="0"/>
              </a:rPr>
              <a:t>at each school</a:t>
            </a:r>
            <a:r>
              <a:rPr lang="en-US" sz="1400" dirty="0" smtClean="0">
                <a:solidFill>
                  <a:schemeClr val="accent4">
                    <a:lumMod val="50000"/>
                  </a:schemeClr>
                </a:solidFill>
                <a:latin typeface="Arial" panose="020B0604020202020204" pitchFamily="34" charset="0"/>
                <a:cs typeface="Arial" panose="020B0604020202020204" pitchFamily="34" charset="0"/>
              </a:rPr>
              <a:t>.</a:t>
            </a:r>
          </a:p>
          <a:p>
            <a:pPr marL="0" lvl="1" indent="-182880">
              <a:spcAft>
                <a:spcPts val="600"/>
              </a:spcAft>
              <a:buFont typeface="Arial" panose="020B0604020202020204" pitchFamily="34" charset="0"/>
              <a:buChar char="•"/>
            </a:pPr>
            <a:endParaRPr lang="en-US" sz="1400" dirty="0" smtClean="0">
              <a:solidFill>
                <a:schemeClr val="accent4">
                  <a:lumMod val="50000"/>
                </a:schemeClr>
              </a:solidFill>
              <a:latin typeface="Arial" panose="020B0604020202020204" pitchFamily="34" charset="0"/>
              <a:cs typeface="Arial" panose="020B0604020202020204" pitchFamily="34" charset="0"/>
            </a:endParaRPr>
          </a:p>
          <a:p>
            <a:pPr>
              <a:spcAft>
                <a:spcPts val="600"/>
              </a:spcAft>
            </a:pPr>
            <a:r>
              <a:rPr lang="en-US" b="1" dirty="0" smtClean="0">
                <a:solidFill>
                  <a:schemeClr val="accent4">
                    <a:lumMod val="50000"/>
                  </a:schemeClr>
                </a:solidFill>
                <a:latin typeface="Arial" panose="020B0604020202020204" pitchFamily="34" charset="0"/>
                <a:cs typeface="Arial" panose="020B0604020202020204" pitchFamily="34" charset="0"/>
              </a:rPr>
              <a:t>Tools </a:t>
            </a:r>
            <a:r>
              <a:rPr lang="en-US" b="1" dirty="0">
                <a:solidFill>
                  <a:schemeClr val="accent4">
                    <a:lumMod val="50000"/>
                  </a:schemeClr>
                </a:solidFill>
                <a:latin typeface="Arial" panose="020B0604020202020204" pitchFamily="34" charset="0"/>
                <a:cs typeface="Arial" panose="020B0604020202020204" pitchFamily="34" charset="0"/>
              </a:rPr>
              <a:t>for </a:t>
            </a:r>
            <a:r>
              <a:rPr lang="en-US" b="1" dirty="0" smtClean="0">
                <a:solidFill>
                  <a:schemeClr val="accent4">
                    <a:lumMod val="50000"/>
                  </a:schemeClr>
                </a:solidFill>
                <a:latin typeface="Arial" panose="020B0604020202020204" pitchFamily="34" charset="0"/>
                <a:cs typeface="Arial" panose="020B0604020202020204" pitchFamily="34" charset="0"/>
              </a:rPr>
              <a:t>“Comparison </a:t>
            </a:r>
            <a:r>
              <a:rPr lang="en-US" b="1" dirty="0">
                <a:solidFill>
                  <a:schemeClr val="accent4">
                    <a:lumMod val="50000"/>
                  </a:schemeClr>
                </a:solidFill>
                <a:latin typeface="Arial" panose="020B0604020202020204" pitchFamily="34" charset="0"/>
                <a:cs typeface="Arial" panose="020B0604020202020204" pitchFamily="34" charset="0"/>
              </a:rPr>
              <a:t>S</a:t>
            </a:r>
            <a:r>
              <a:rPr lang="en-US" b="1" dirty="0" smtClean="0">
                <a:solidFill>
                  <a:schemeClr val="accent4">
                    <a:lumMod val="50000"/>
                  </a:schemeClr>
                </a:solidFill>
                <a:latin typeface="Arial" panose="020B0604020202020204" pitchFamily="34" charset="0"/>
                <a:cs typeface="Arial" panose="020B0604020202020204" pitchFamily="34" charset="0"/>
              </a:rPr>
              <a:t>hopping</a:t>
            </a:r>
            <a:r>
              <a:rPr lang="en-US" b="1" dirty="0">
                <a:solidFill>
                  <a:schemeClr val="accent4">
                    <a:lumMod val="50000"/>
                  </a:schemeClr>
                </a:solidFill>
                <a:latin typeface="Arial" panose="020B0604020202020204" pitchFamily="34" charset="0"/>
                <a:cs typeface="Arial" panose="020B0604020202020204" pitchFamily="34" charset="0"/>
              </a:rPr>
              <a:t>”</a:t>
            </a:r>
          </a:p>
          <a:p>
            <a:pPr marL="457200" lvl="2" indent="-182880">
              <a:spcAft>
                <a:spcPts val="600"/>
              </a:spcAft>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Most schools use the </a:t>
            </a:r>
            <a:r>
              <a:rPr lang="en-US" sz="1400" b="1" u="sng" dirty="0">
                <a:solidFill>
                  <a:schemeClr val="accent4">
                    <a:lumMod val="50000"/>
                  </a:schemeClr>
                </a:solidFill>
                <a:latin typeface="Arial" panose="020B0604020202020204" pitchFamily="34" charset="0"/>
                <a:cs typeface="Arial" panose="020B0604020202020204" pitchFamily="34" charset="0"/>
              </a:rPr>
              <a:t>Financial Aid Shopping Sheet </a:t>
            </a:r>
            <a:r>
              <a:rPr lang="en-US" sz="1400" dirty="0">
                <a:solidFill>
                  <a:schemeClr val="accent4">
                    <a:lumMod val="50000"/>
                  </a:schemeClr>
                </a:solidFill>
                <a:latin typeface="Arial" panose="020B0604020202020204" pitchFamily="34" charset="0"/>
                <a:cs typeface="Arial" panose="020B0604020202020204" pitchFamily="34" charset="0"/>
              </a:rPr>
              <a:t>to notify students of their </a:t>
            </a:r>
            <a:r>
              <a:rPr lang="en-US" sz="1400" dirty="0" smtClean="0">
                <a:solidFill>
                  <a:schemeClr val="accent4">
                    <a:lumMod val="50000"/>
                  </a:schemeClr>
                </a:solidFill>
                <a:latin typeface="Arial" panose="020B0604020202020204" pitchFamily="34" charset="0"/>
                <a:cs typeface="Arial" panose="020B0604020202020204" pitchFamily="34" charset="0"/>
              </a:rPr>
              <a:t>costs </a:t>
            </a:r>
            <a:r>
              <a:rPr lang="en-US" sz="1400" dirty="0">
                <a:solidFill>
                  <a:schemeClr val="accent4">
                    <a:lumMod val="50000"/>
                  </a:schemeClr>
                </a:solidFill>
                <a:latin typeface="Arial" panose="020B0604020202020204" pitchFamily="34" charset="0"/>
                <a:cs typeface="Arial" panose="020B0604020202020204" pitchFamily="34" charset="0"/>
              </a:rPr>
              <a:t>and awards.</a:t>
            </a:r>
          </a:p>
          <a:p>
            <a:pPr marL="457200" lvl="2" indent="-182880">
              <a:spcAft>
                <a:spcPts val="600"/>
              </a:spcAft>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The </a:t>
            </a:r>
            <a:r>
              <a:rPr lang="en-US" sz="1400" b="1" u="sng" dirty="0">
                <a:solidFill>
                  <a:schemeClr val="accent4">
                    <a:lumMod val="50000"/>
                  </a:schemeClr>
                </a:solidFill>
                <a:latin typeface="Arial" panose="020B0604020202020204" pitchFamily="34" charset="0"/>
                <a:cs typeface="Arial" panose="020B0604020202020204" pitchFamily="34" charset="0"/>
              </a:rPr>
              <a:t>College Score Card </a:t>
            </a:r>
            <a:r>
              <a:rPr lang="en-US" sz="1400" dirty="0">
                <a:solidFill>
                  <a:schemeClr val="accent4">
                    <a:lumMod val="50000"/>
                  </a:schemeClr>
                </a:solidFill>
                <a:latin typeface="Arial" panose="020B0604020202020204" pitchFamily="34" charset="0"/>
                <a:cs typeface="Arial" panose="020B0604020202020204" pitchFamily="34" charset="0"/>
              </a:rPr>
              <a:t>at collegescorecard.ed.gov</a:t>
            </a:r>
          </a:p>
          <a:p>
            <a:pPr marL="457200" lvl="2" indent="-182880">
              <a:spcAft>
                <a:spcPts val="600"/>
              </a:spcAft>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The </a:t>
            </a:r>
            <a:r>
              <a:rPr lang="en-US" sz="1400" b="1" u="sng" dirty="0">
                <a:solidFill>
                  <a:schemeClr val="accent4">
                    <a:lumMod val="50000"/>
                  </a:schemeClr>
                </a:solidFill>
                <a:latin typeface="Arial" panose="020B0604020202020204" pitchFamily="34" charset="0"/>
                <a:cs typeface="Arial" panose="020B0604020202020204" pitchFamily="34" charset="0"/>
              </a:rPr>
              <a:t>Net Price Calculator </a:t>
            </a:r>
            <a:r>
              <a:rPr lang="en-US" sz="1400" b="1" u="sng" dirty="0" smtClean="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at </a:t>
            </a:r>
            <a:r>
              <a:rPr lang="en-US" sz="1400" dirty="0">
                <a:solidFill>
                  <a:schemeClr val="accent4">
                    <a:lumMod val="50000"/>
                  </a:schemeClr>
                </a:solidFill>
                <a:latin typeface="Arial" panose="020B0604020202020204" pitchFamily="34" charset="0"/>
                <a:cs typeface="Arial" panose="020B0604020202020204" pitchFamily="34" charset="0"/>
              </a:rPr>
              <a:t>each college’s </a:t>
            </a:r>
            <a:r>
              <a:rPr lang="en-US" sz="1400" dirty="0" smtClean="0">
                <a:solidFill>
                  <a:schemeClr val="accent4">
                    <a:lumMod val="50000"/>
                  </a:schemeClr>
                </a:solidFill>
                <a:latin typeface="Arial" panose="020B0604020202020204" pitchFamily="34" charset="0"/>
                <a:cs typeface="Arial" panose="020B0604020202020204" pitchFamily="34" charset="0"/>
              </a:rPr>
              <a:t>website</a:t>
            </a:r>
            <a:endParaRPr lang="en-US" sz="1400" dirty="0">
              <a:solidFill>
                <a:schemeClr val="accent4">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4924" y="2357561"/>
            <a:ext cx="1185275" cy="12801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6352" y="3637721"/>
            <a:ext cx="1315504" cy="1554480"/>
          </a:xfrm>
          <a:prstGeom prst="rect">
            <a:avLst/>
          </a:prstGeom>
        </p:spPr>
      </p:pic>
    </p:spTree>
    <p:extLst>
      <p:ext uri="{BB962C8B-B14F-4D97-AF65-F5344CB8AC3E}">
        <p14:creationId xmlns:p14="http://schemas.microsoft.com/office/powerpoint/2010/main" xmlns="" val="554273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Example #1 – Cost Comparison</a:t>
            </a:r>
          </a:p>
        </p:txBody>
      </p:sp>
      <p:sp>
        <p:nvSpPr>
          <p:cNvPr id="3" name="Content Placeholder 2"/>
          <p:cNvSpPr>
            <a:spLocks noGrp="1"/>
          </p:cNvSpPr>
          <p:nvPr>
            <p:ph idx="1"/>
          </p:nvPr>
        </p:nvSpPr>
        <p:spPr>
          <a:xfrm>
            <a:off x="1009443" y="1807361"/>
            <a:ext cx="7125112" cy="4585126"/>
          </a:xfrm>
        </p:spPr>
        <p:txBody>
          <a:bodyPr>
            <a:normAutofit lnSpcReduction="10000"/>
          </a:bodyPr>
          <a:lstStyle/>
          <a:p>
            <a:pPr marL="118872" indent="0">
              <a:buNone/>
            </a:pPr>
            <a:r>
              <a:rPr lang="en-US" dirty="0"/>
              <a:t> </a:t>
            </a:r>
            <a:r>
              <a:rPr lang="en-US" dirty="0" smtClean="0"/>
              <a:t>							</a:t>
            </a:r>
            <a:r>
              <a:rPr lang="en-US" b="1" u="sng" dirty="0" smtClean="0">
                <a:solidFill>
                  <a:schemeClr val="bg1"/>
                </a:solidFill>
              </a:rPr>
              <a:t>College </a:t>
            </a:r>
            <a:r>
              <a:rPr lang="en-US" b="1" u="sng" dirty="0">
                <a:solidFill>
                  <a:schemeClr val="bg1"/>
                </a:solidFill>
              </a:rPr>
              <a:t>A        College B</a:t>
            </a:r>
          </a:p>
          <a:p>
            <a:pPr marL="118872" indent="0">
              <a:buNone/>
            </a:pPr>
            <a:endParaRPr lang="en-US" b="1" dirty="0">
              <a:solidFill>
                <a:schemeClr val="bg1"/>
              </a:solidFill>
            </a:endParaRPr>
          </a:p>
          <a:p>
            <a:pPr marL="118872" indent="0">
              <a:buNone/>
            </a:pPr>
            <a:r>
              <a:rPr lang="en-US" b="1" dirty="0">
                <a:solidFill>
                  <a:schemeClr val="bg1"/>
                </a:solidFill>
              </a:rPr>
              <a:t>1</a:t>
            </a:r>
            <a:r>
              <a:rPr lang="en-US" b="1" dirty="0" smtClean="0">
                <a:solidFill>
                  <a:schemeClr val="bg1"/>
                </a:solidFill>
              </a:rPr>
              <a:t>st Year Annual Cost	$</a:t>
            </a:r>
            <a:r>
              <a:rPr lang="en-US" b="1" dirty="0">
                <a:solidFill>
                  <a:schemeClr val="bg1"/>
                </a:solidFill>
              </a:rPr>
              <a:t>20,000	   $40,000</a:t>
            </a:r>
          </a:p>
          <a:p>
            <a:pPr marL="118872" indent="0">
              <a:buNone/>
            </a:pPr>
            <a:endParaRPr lang="en-US" b="1" dirty="0">
              <a:solidFill>
                <a:schemeClr val="bg1"/>
              </a:solidFill>
            </a:endParaRPr>
          </a:p>
          <a:p>
            <a:pPr marL="118872" indent="0">
              <a:buNone/>
            </a:pPr>
            <a:r>
              <a:rPr lang="en-US" b="1" dirty="0" smtClean="0">
                <a:solidFill>
                  <a:schemeClr val="bg1"/>
                </a:solidFill>
              </a:rPr>
              <a:t>Grants/Scholarships	$</a:t>
            </a:r>
            <a:r>
              <a:rPr lang="en-US" b="1" dirty="0">
                <a:solidFill>
                  <a:schemeClr val="bg1"/>
                </a:solidFill>
              </a:rPr>
              <a:t>10,000	   $20,000</a:t>
            </a:r>
          </a:p>
          <a:p>
            <a:pPr marL="118872" indent="0">
              <a:buNone/>
            </a:pPr>
            <a:endParaRPr lang="en-US" b="1" dirty="0">
              <a:solidFill>
                <a:schemeClr val="bg1"/>
              </a:solidFill>
            </a:endParaRPr>
          </a:p>
          <a:p>
            <a:pPr marL="118872" indent="0">
              <a:buNone/>
            </a:pPr>
            <a:r>
              <a:rPr lang="en-US" b="1" dirty="0">
                <a:solidFill>
                  <a:schemeClr val="bg1"/>
                </a:solidFill>
              </a:rPr>
              <a:t>Net </a:t>
            </a:r>
            <a:r>
              <a:rPr lang="en-US" b="1" dirty="0" smtClean="0">
                <a:solidFill>
                  <a:schemeClr val="bg1"/>
                </a:solidFill>
              </a:rPr>
              <a:t>Cost!</a:t>
            </a:r>
            <a:r>
              <a:rPr lang="en-US" b="1" dirty="0">
                <a:solidFill>
                  <a:schemeClr val="bg1"/>
                </a:solidFill>
              </a:rPr>
              <a:t>	</a:t>
            </a:r>
            <a:r>
              <a:rPr lang="en-US" b="1" dirty="0" smtClean="0">
                <a:solidFill>
                  <a:schemeClr val="bg1"/>
                </a:solidFill>
              </a:rPr>
              <a:t>				</a:t>
            </a:r>
            <a:r>
              <a:rPr lang="en-US" b="1" dirty="0" smtClean="0">
                <a:solidFill>
                  <a:srgbClr val="FF0000"/>
                </a:solidFill>
              </a:rPr>
              <a:t>$10,000</a:t>
            </a:r>
            <a:r>
              <a:rPr lang="en-US" b="1" dirty="0">
                <a:solidFill>
                  <a:schemeClr val="bg1"/>
                </a:solidFill>
              </a:rPr>
              <a:t>	   $</a:t>
            </a:r>
            <a:r>
              <a:rPr lang="en-US" b="1" dirty="0" smtClean="0">
                <a:solidFill>
                  <a:schemeClr val="bg1"/>
                </a:solidFill>
              </a:rPr>
              <a:t>20,000</a:t>
            </a:r>
          </a:p>
          <a:p>
            <a:pPr marL="118872" indent="0">
              <a:buNone/>
            </a:pPr>
            <a:endParaRPr lang="en-US" b="1" dirty="0">
              <a:solidFill>
                <a:schemeClr val="bg1"/>
              </a:solidFill>
            </a:endParaRPr>
          </a:p>
          <a:p>
            <a:pPr marL="118872" indent="0">
              <a:buNone/>
            </a:pPr>
            <a:r>
              <a:rPr lang="en-US" sz="1200" i="1" dirty="0" smtClean="0">
                <a:solidFill>
                  <a:schemeClr val="bg1"/>
                </a:solidFill>
                <a:latin typeface="Arial" panose="020B0604020202020204" pitchFamily="34" charset="0"/>
                <a:cs typeface="Arial" panose="020B0604020202020204" pitchFamily="34" charset="0"/>
              </a:rPr>
              <a:t>*Estimate Costs as either what the college will bill you for (tuition, fees) plus books/supplies, or estimate full costs to include estimated incidental costs and commuting/transportation costs.  Its up to you!</a:t>
            </a:r>
          </a:p>
          <a:p>
            <a:pPr marL="118872" indent="0">
              <a:buNone/>
            </a:pPr>
            <a:r>
              <a:rPr lang="en-US" sz="1200" i="1" dirty="0" smtClean="0">
                <a:solidFill>
                  <a:schemeClr val="bg1"/>
                </a:solidFill>
                <a:latin typeface="Arial" panose="020B0604020202020204" pitchFamily="34" charset="0"/>
                <a:cs typeface="Arial" panose="020B0604020202020204" pitchFamily="34" charset="0"/>
              </a:rPr>
              <a:t>**Grants/Scholarships should include an estimate of all federal, state, and college scholarships and grants, and any other resources available to pay for college that do not need to be repaid.</a:t>
            </a:r>
          </a:p>
          <a:p>
            <a:pPr marL="118872" indent="0">
              <a:buNone/>
            </a:pPr>
            <a:r>
              <a:rPr lang="en-US" sz="1200" i="1" dirty="0" smtClean="0">
                <a:solidFill>
                  <a:schemeClr val="bg1"/>
                </a:solidFill>
                <a:latin typeface="Arial" panose="020B0604020202020204" pitchFamily="34" charset="0"/>
                <a:cs typeface="Arial" panose="020B0604020202020204" pitchFamily="34" charset="0"/>
              </a:rPr>
              <a:t>**Do not subtract loans when determining your Net Cost!</a:t>
            </a:r>
          </a:p>
          <a:p>
            <a:pPr marL="118872" indent="0">
              <a:buNone/>
            </a:pP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14</a:t>
            </a:fld>
            <a:endParaRPr kumimoji="0"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Tree>
    <p:extLst>
      <p:ext uri="{BB962C8B-B14F-4D97-AF65-F5344CB8AC3E}">
        <p14:creationId xmlns:p14="http://schemas.microsoft.com/office/powerpoint/2010/main" xmlns="" val="237221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Example #2 </a:t>
            </a:r>
            <a:r>
              <a:rPr lang="en-US" sz="3000" b="1" dirty="0"/>
              <a:t>– </a:t>
            </a:r>
            <a:r>
              <a:rPr lang="en-US" sz="2400" b="1" dirty="0"/>
              <a:t>Cost </a:t>
            </a:r>
            <a:r>
              <a:rPr lang="en-US" sz="2400" b="1" dirty="0" smtClean="0"/>
              <a:t>Comparison Using Direct Costs</a:t>
            </a:r>
            <a:endParaRPr lang="en-US" sz="2400" b="1" dirty="0"/>
          </a:p>
        </p:txBody>
      </p:sp>
      <p:sp>
        <p:nvSpPr>
          <p:cNvPr id="3" name="Content Placeholder 2"/>
          <p:cNvSpPr>
            <a:spLocks noGrp="1"/>
          </p:cNvSpPr>
          <p:nvPr>
            <p:ph idx="1"/>
          </p:nvPr>
        </p:nvSpPr>
        <p:spPr>
          <a:xfrm>
            <a:off x="1009443" y="1699851"/>
            <a:ext cx="7125112" cy="4526777"/>
          </a:xfrm>
        </p:spPr>
        <p:txBody>
          <a:bodyPr>
            <a:normAutofit fontScale="40000" lnSpcReduction="20000"/>
          </a:bodyPr>
          <a:lstStyle/>
          <a:p>
            <a:pPr marL="118872" indent="0">
              <a:buNone/>
            </a:pPr>
            <a:r>
              <a:rPr lang="en-US" dirty="0">
                <a:solidFill>
                  <a:schemeClr val="bg1"/>
                </a:solidFill>
              </a:rPr>
              <a:t>		        		    </a:t>
            </a:r>
            <a:r>
              <a:rPr lang="en-US" dirty="0" smtClean="0">
                <a:solidFill>
                  <a:schemeClr val="bg1"/>
                </a:solidFill>
              </a:rPr>
              <a:t>		</a:t>
            </a:r>
            <a:r>
              <a:rPr lang="en-US" sz="3000" b="1" u="sng" dirty="0" smtClean="0">
                <a:solidFill>
                  <a:schemeClr val="bg1"/>
                </a:solidFill>
              </a:rPr>
              <a:t>College </a:t>
            </a:r>
            <a:r>
              <a:rPr lang="en-US" sz="3000" b="1" u="sng" dirty="0">
                <a:solidFill>
                  <a:schemeClr val="bg1"/>
                </a:solidFill>
              </a:rPr>
              <a:t>A	       </a:t>
            </a:r>
            <a:r>
              <a:rPr lang="en-US" sz="3000" b="1" u="sng" dirty="0" smtClean="0">
                <a:solidFill>
                  <a:schemeClr val="bg1"/>
                </a:solidFill>
              </a:rPr>
              <a:t>		College B</a:t>
            </a:r>
          </a:p>
          <a:p>
            <a:pPr marL="118872" indent="0">
              <a:buNone/>
            </a:pPr>
            <a:r>
              <a:rPr lang="en-US" sz="2800" b="1" dirty="0" smtClean="0">
                <a:solidFill>
                  <a:schemeClr val="bg1"/>
                </a:solidFill>
              </a:rPr>
              <a:t>Tuition </a:t>
            </a:r>
            <a:r>
              <a:rPr lang="en-US" sz="2800" b="1" dirty="0">
                <a:solidFill>
                  <a:schemeClr val="bg1"/>
                </a:solidFill>
              </a:rPr>
              <a:t>&amp; Fees			</a:t>
            </a:r>
            <a:r>
              <a:rPr lang="en-US" sz="2800" b="1" dirty="0" smtClean="0">
                <a:solidFill>
                  <a:schemeClr val="bg1"/>
                </a:solidFill>
              </a:rPr>
              <a:t>	$ </a:t>
            </a:r>
            <a:r>
              <a:rPr lang="en-US" sz="2800" b="1" dirty="0">
                <a:solidFill>
                  <a:schemeClr val="bg1"/>
                </a:solidFill>
              </a:rPr>
              <a:t>20,000		</a:t>
            </a:r>
            <a:r>
              <a:rPr lang="en-US" sz="2800" b="1" dirty="0" smtClean="0">
                <a:solidFill>
                  <a:schemeClr val="bg1"/>
                </a:solidFill>
              </a:rPr>
              <a:t>	$ </a:t>
            </a:r>
            <a:r>
              <a:rPr lang="en-US" sz="2800" b="1" dirty="0">
                <a:solidFill>
                  <a:schemeClr val="bg1"/>
                </a:solidFill>
              </a:rPr>
              <a:t>40,000</a:t>
            </a:r>
          </a:p>
          <a:p>
            <a:pPr marL="118872" indent="0">
              <a:buNone/>
            </a:pPr>
            <a:r>
              <a:rPr lang="en-US" sz="2800" b="1" dirty="0">
                <a:solidFill>
                  <a:schemeClr val="bg1"/>
                </a:solidFill>
              </a:rPr>
              <a:t>Dorms					$ 10,000		</a:t>
            </a:r>
            <a:r>
              <a:rPr lang="en-US" sz="2800" b="1" dirty="0" smtClean="0">
                <a:solidFill>
                  <a:schemeClr val="bg1"/>
                </a:solidFill>
              </a:rPr>
              <a:t>	$ </a:t>
            </a:r>
            <a:r>
              <a:rPr lang="en-US" sz="2800" b="1" dirty="0">
                <a:solidFill>
                  <a:schemeClr val="bg1"/>
                </a:solidFill>
              </a:rPr>
              <a:t>10,000</a:t>
            </a:r>
          </a:p>
          <a:p>
            <a:pPr marL="118872" indent="0">
              <a:buNone/>
            </a:pPr>
            <a:r>
              <a:rPr lang="en-US" sz="2800" b="1" u="sng" dirty="0">
                <a:solidFill>
                  <a:schemeClr val="bg1"/>
                </a:solidFill>
              </a:rPr>
              <a:t>Dining					$   5,000		</a:t>
            </a:r>
            <a:r>
              <a:rPr lang="en-US" sz="2800" b="1" u="sng" dirty="0" smtClean="0">
                <a:solidFill>
                  <a:schemeClr val="bg1"/>
                </a:solidFill>
              </a:rPr>
              <a:t>	$   </a:t>
            </a:r>
            <a:r>
              <a:rPr lang="en-US" sz="2800" b="1" u="sng" dirty="0">
                <a:solidFill>
                  <a:schemeClr val="bg1"/>
                </a:solidFill>
              </a:rPr>
              <a:t>5,000</a:t>
            </a:r>
          </a:p>
          <a:p>
            <a:pPr marL="118872" indent="0">
              <a:buNone/>
            </a:pPr>
            <a:r>
              <a:rPr lang="en-US" sz="3000" b="1" dirty="0">
                <a:solidFill>
                  <a:schemeClr val="bg1"/>
                </a:solidFill>
              </a:rPr>
              <a:t>Total </a:t>
            </a:r>
            <a:r>
              <a:rPr lang="en-US" sz="3000" b="1" i="1" dirty="0">
                <a:solidFill>
                  <a:schemeClr val="bg1"/>
                </a:solidFill>
              </a:rPr>
              <a:t>Direct</a:t>
            </a:r>
            <a:r>
              <a:rPr lang="en-US" sz="3000" b="1" dirty="0">
                <a:solidFill>
                  <a:schemeClr val="bg1"/>
                </a:solidFill>
              </a:rPr>
              <a:t> </a:t>
            </a:r>
            <a:r>
              <a:rPr lang="en-US" sz="3000" b="1" dirty="0" smtClean="0">
                <a:solidFill>
                  <a:schemeClr val="bg1"/>
                </a:solidFill>
              </a:rPr>
              <a:t>Costs*</a:t>
            </a:r>
            <a:r>
              <a:rPr lang="en-US" sz="3000" b="1" dirty="0">
                <a:solidFill>
                  <a:schemeClr val="bg1"/>
                </a:solidFill>
              </a:rPr>
              <a:t>		</a:t>
            </a:r>
            <a:r>
              <a:rPr lang="en-US" sz="3000" b="1" dirty="0" smtClean="0">
                <a:solidFill>
                  <a:schemeClr val="bg1"/>
                </a:solidFill>
              </a:rPr>
              <a:t>	$ </a:t>
            </a:r>
            <a:r>
              <a:rPr lang="en-US" sz="3000" b="1" dirty="0">
                <a:solidFill>
                  <a:schemeClr val="bg1"/>
                </a:solidFill>
              </a:rPr>
              <a:t>35,000		</a:t>
            </a:r>
            <a:r>
              <a:rPr lang="en-US" sz="3000" b="1" dirty="0" smtClean="0">
                <a:solidFill>
                  <a:schemeClr val="bg1"/>
                </a:solidFill>
              </a:rPr>
              <a:t>	$ 55,000</a:t>
            </a:r>
            <a:endParaRPr lang="en-US" sz="3000" b="1" dirty="0">
              <a:solidFill>
                <a:schemeClr val="bg1"/>
              </a:solidFill>
            </a:endParaRPr>
          </a:p>
          <a:p>
            <a:pPr marL="118872" indent="0">
              <a:buNone/>
            </a:pPr>
            <a:endParaRPr lang="en-US" sz="2800" b="1" dirty="0">
              <a:solidFill>
                <a:schemeClr val="bg1"/>
              </a:solidFill>
            </a:endParaRPr>
          </a:p>
          <a:p>
            <a:pPr marL="118872" indent="0">
              <a:buNone/>
            </a:pPr>
            <a:r>
              <a:rPr lang="en-US" sz="2800" b="1" dirty="0" smtClean="0">
                <a:solidFill>
                  <a:schemeClr val="bg1"/>
                </a:solidFill>
              </a:rPr>
              <a:t>Grants/Scholarships</a:t>
            </a:r>
            <a:r>
              <a:rPr lang="en-US" sz="2800" b="1" dirty="0">
                <a:solidFill>
                  <a:schemeClr val="bg1"/>
                </a:solidFill>
              </a:rPr>
              <a:t>		</a:t>
            </a:r>
            <a:r>
              <a:rPr lang="en-US" sz="2800" b="1" dirty="0" smtClean="0">
                <a:solidFill>
                  <a:schemeClr val="bg1"/>
                </a:solidFill>
              </a:rPr>
              <a:t>	$ </a:t>
            </a:r>
            <a:r>
              <a:rPr lang="en-US" sz="2800" b="1" dirty="0">
                <a:solidFill>
                  <a:schemeClr val="bg1"/>
                </a:solidFill>
              </a:rPr>
              <a:t>20,000		</a:t>
            </a:r>
            <a:r>
              <a:rPr lang="en-US" sz="2800" b="1" dirty="0" smtClean="0">
                <a:solidFill>
                  <a:schemeClr val="bg1"/>
                </a:solidFill>
              </a:rPr>
              <a:t>	$  </a:t>
            </a:r>
            <a:r>
              <a:rPr lang="en-US" sz="2800" b="1" dirty="0">
                <a:solidFill>
                  <a:schemeClr val="bg1"/>
                </a:solidFill>
              </a:rPr>
              <a:t>30,000</a:t>
            </a:r>
          </a:p>
          <a:p>
            <a:pPr marL="118872" indent="0">
              <a:buNone/>
            </a:pPr>
            <a:r>
              <a:rPr lang="en-US" sz="2800" b="1" i="1" u="sng" dirty="0">
                <a:solidFill>
                  <a:schemeClr val="bg2"/>
                </a:solidFill>
              </a:rPr>
              <a:t>Student </a:t>
            </a:r>
            <a:r>
              <a:rPr lang="en-US" sz="2800" b="1" i="1" u="sng" dirty="0" smtClean="0">
                <a:solidFill>
                  <a:schemeClr val="bg2"/>
                </a:solidFill>
              </a:rPr>
              <a:t>Loans**</a:t>
            </a:r>
            <a:r>
              <a:rPr lang="en-US" sz="2800" b="1" i="1" u="sng" dirty="0">
                <a:solidFill>
                  <a:schemeClr val="bg2"/>
                </a:solidFill>
              </a:rPr>
              <a:t>		</a:t>
            </a:r>
            <a:r>
              <a:rPr lang="en-US" sz="2800" b="1" i="1" u="sng" dirty="0" smtClean="0">
                <a:solidFill>
                  <a:schemeClr val="bg2"/>
                </a:solidFill>
              </a:rPr>
              <a:t>	$ </a:t>
            </a:r>
            <a:r>
              <a:rPr lang="en-US" sz="2800" b="1" i="1" u="sng" dirty="0">
                <a:solidFill>
                  <a:schemeClr val="bg2"/>
                </a:solidFill>
              </a:rPr>
              <a:t>10,000		</a:t>
            </a:r>
            <a:r>
              <a:rPr lang="en-US" sz="2800" b="1" i="1" u="sng" dirty="0" smtClean="0">
                <a:solidFill>
                  <a:schemeClr val="bg2"/>
                </a:solidFill>
              </a:rPr>
              <a:t>	$  </a:t>
            </a:r>
            <a:r>
              <a:rPr lang="en-US" sz="2800" b="1" i="1" u="sng" dirty="0">
                <a:solidFill>
                  <a:schemeClr val="bg2"/>
                </a:solidFill>
              </a:rPr>
              <a:t>25,000</a:t>
            </a:r>
          </a:p>
          <a:p>
            <a:pPr marL="118872" indent="0">
              <a:buNone/>
            </a:pPr>
            <a:r>
              <a:rPr lang="en-US" sz="3000" b="1" dirty="0">
                <a:solidFill>
                  <a:schemeClr val="bg1"/>
                </a:solidFill>
              </a:rPr>
              <a:t>Total Aid				</a:t>
            </a:r>
            <a:r>
              <a:rPr lang="en-US" sz="3000" b="1" dirty="0" smtClean="0">
                <a:solidFill>
                  <a:schemeClr val="bg1"/>
                </a:solidFill>
              </a:rPr>
              <a:t>	$ </a:t>
            </a:r>
            <a:r>
              <a:rPr lang="en-US" sz="3000" b="1" dirty="0">
                <a:solidFill>
                  <a:schemeClr val="bg1"/>
                </a:solidFill>
              </a:rPr>
              <a:t>30,000		</a:t>
            </a:r>
            <a:r>
              <a:rPr lang="en-US" sz="3000" b="1" dirty="0" smtClean="0">
                <a:solidFill>
                  <a:schemeClr val="bg1"/>
                </a:solidFill>
              </a:rPr>
              <a:t>	$  </a:t>
            </a:r>
            <a:r>
              <a:rPr lang="en-US" sz="3000" b="1" dirty="0">
                <a:solidFill>
                  <a:schemeClr val="bg1"/>
                </a:solidFill>
              </a:rPr>
              <a:t>55,000</a:t>
            </a:r>
          </a:p>
          <a:p>
            <a:pPr marL="118872" indent="0">
              <a:buNone/>
            </a:pPr>
            <a:endParaRPr lang="en-US" sz="2800" b="1" dirty="0">
              <a:solidFill>
                <a:schemeClr val="bg1"/>
              </a:solidFill>
            </a:endParaRPr>
          </a:p>
          <a:p>
            <a:pPr marL="91440" indent="0">
              <a:lnSpc>
                <a:spcPct val="120000"/>
              </a:lnSpc>
              <a:buNone/>
            </a:pPr>
            <a:r>
              <a:rPr lang="en-US" sz="2800" b="1" dirty="0">
                <a:solidFill>
                  <a:srgbClr val="FF0000"/>
                </a:solidFill>
              </a:rPr>
              <a:t>Net Balance </a:t>
            </a:r>
            <a:r>
              <a:rPr lang="en-US" sz="2800" b="1" dirty="0" smtClean="0">
                <a:solidFill>
                  <a:srgbClr val="FF0000"/>
                </a:solidFill>
              </a:rPr>
              <a:t>Due to the College</a:t>
            </a:r>
            <a:r>
              <a:rPr lang="en-US" sz="2800" b="1" dirty="0" smtClean="0">
                <a:solidFill>
                  <a:schemeClr val="bg1"/>
                </a:solidFill>
              </a:rPr>
              <a:t>	</a:t>
            </a:r>
            <a:r>
              <a:rPr lang="en-US" sz="2800" b="1" dirty="0" smtClean="0">
                <a:solidFill>
                  <a:srgbClr val="FF0000"/>
                </a:solidFill>
              </a:rPr>
              <a:t>$    </a:t>
            </a:r>
            <a:r>
              <a:rPr lang="en-US" sz="2800" b="1" dirty="0">
                <a:solidFill>
                  <a:srgbClr val="FF0000"/>
                </a:solidFill>
              </a:rPr>
              <a:t>5,000</a:t>
            </a:r>
            <a:r>
              <a:rPr lang="en-US" sz="2800" b="1" dirty="0">
                <a:solidFill>
                  <a:schemeClr val="bg1"/>
                </a:solidFill>
              </a:rPr>
              <a:t>		 </a:t>
            </a:r>
            <a:r>
              <a:rPr lang="en-US" sz="2800" b="1" dirty="0" smtClean="0">
                <a:solidFill>
                  <a:schemeClr val="bg1"/>
                </a:solidFill>
              </a:rPr>
              <a:t>	</a:t>
            </a:r>
            <a:r>
              <a:rPr lang="en-US" sz="2800" b="1" dirty="0" smtClean="0">
                <a:solidFill>
                  <a:srgbClr val="FF0000"/>
                </a:solidFill>
              </a:rPr>
              <a:t>$           </a:t>
            </a:r>
            <a:r>
              <a:rPr lang="en-US" sz="2800" b="1" dirty="0">
                <a:solidFill>
                  <a:srgbClr val="FF0000"/>
                </a:solidFill>
              </a:rPr>
              <a:t>0</a:t>
            </a:r>
          </a:p>
          <a:p>
            <a:pPr marL="118872" indent="0">
              <a:buNone/>
            </a:pPr>
            <a:endParaRPr lang="en-US" sz="2800" dirty="0">
              <a:solidFill>
                <a:schemeClr val="bg1"/>
              </a:solidFill>
            </a:endParaRPr>
          </a:p>
          <a:p>
            <a:pPr marL="118872" indent="0">
              <a:buNone/>
            </a:pPr>
            <a:r>
              <a:rPr lang="en-US" sz="2800" b="1" dirty="0" smtClean="0">
                <a:solidFill>
                  <a:srgbClr val="FF0000"/>
                </a:solidFill>
              </a:rPr>
              <a:t>Net/Actual Out of Pocket Cost!</a:t>
            </a:r>
            <a:r>
              <a:rPr lang="en-US" sz="2800" b="1" dirty="0" smtClean="0">
                <a:solidFill>
                  <a:schemeClr val="bg1"/>
                </a:solidFill>
              </a:rPr>
              <a:t>	</a:t>
            </a:r>
            <a:r>
              <a:rPr lang="en-US" sz="2800" b="1" dirty="0" smtClean="0">
                <a:solidFill>
                  <a:srgbClr val="FF0000"/>
                </a:solidFill>
              </a:rPr>
              <a:t>$ 15,000</a:t>
            </a:r>
            <a:r>
              <a:rPr lang="en-US" sz="2800" b="1" dirty="0">
                <a:solidFill>
                  <a:schemeClr val="bg1"/>
                </a:solidFill>
              </a:rPr>
              <a:t>	</a:t>
            </a:r>
            <a:r>
              <a:rPr lang="en-US" sz="2800" b="1" dirty="0" smtClean="0">
                <a:solidFill>
                  <a:schemeClr val="bg1"/>
                </a:solidFill>
              </a:rPr>
              <a:t>	 	</a:t>
            </a:r>
            <a:r>
              <a:rPr lang="en-US" sz="2800" b="1" dirty="0" smtClean="0">
                <a:solidFill>
                  <a:srgbClr val="FF0000"/>
                </a:solidFill>
              </a:rPr>
              <a:t>$ 25,000</a:t>
            </a:r>
          </a:p>
          <a:p>
            <a:endParaRPr lang="en-US" sz="2000" b="1" dirty="0">
              <a:solidFill>
                <a:schemeClr val="bg1"/>
              </a:solidFill>
            </a:endParaRPr>
          </a:p>
          <a:p>
            <a:pPr marL="0" indent="0">
              <a:buNone/>
            </a:pPr>
            <a:r>
              <a:rPr lang="en-US" sz="2000" i="1" dirty="0" smtClean="0">
                <a:solidFill>
                  <a:schemeClr val="bg1"/>
                </a:solidFill>
              </a:rPr>
              <a:t>*Direct Costs are costs that are billed to you by the college – so you must pay the bill. </a:t>
            </a:r>
          </a:p>
          <a:p>
            <a:pPr marL="0" indent="0">
              <a:buNone/>
            </a:pPr>
            <a:r>
              <a:rPr lang="en-US" sz="2000" i="1" dirty="0" smtClean="0">
                <a:solidFill>
                  <a:schemeClr val="bg1"/>
                </a:solidFill>
              </a:rPr>
              <a:t>**Student Loans are a cost to the student so we don’t subtract them from costs when determining the “Net Cost” to the student!</a:t>
            </a:r>
          </a:p>
          <a:p>
            <a:pPr marL="0" indent="0">
              <a:buNone/>
            </a:pPr>
            <a:r>
              <a:rPr lang="en-US" sz="2000" i="1" dirty="0" smtClean="0">
                <a:solidFill>
                  <a:schemeClr val="bg1"/>
                </a:solidFill>
              </a:rPr>
              <a:t>NOTE:  Don’t forget that you will have additional costs not billed by the college, like books and supplies, transportation costs, and other costs for personal/miscellaneous items.</a:t>
            </a:r>
            <a:endParaRPr lang="en-US" i="1" dirty="0">
              <a:solidFill>
                <a:schemeClr val="bg1"/>
              </a:solidFill>
            </a:endParaRP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15</a:t>
            </a:fld>
            <a:endParaRPr kumimoji="0"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Tree>
    <p:extLst>
      <p:ext uri="{BB962C8B-B14F-4D97-AF65-F5344CB8AC3E}">
        <p14:creationId xmlns:p14="http://schemas.microsoft.com/office/powerpoint/2010/main" xmlns="" val="135407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706520" y="1830675"/>
            <a:ext cx="6984125" cy="4401205"/>
          </a:xfrm>
          <a:prstGeom prst="rect">
            <a:avLst/>
          </a:prstGeom>
        </p:spPr>
        <p:txBody>
          <a:bodyPr wrap="square">
            <a:spAutoFit/>
          </a:bodyPr>
          <a:lstStyle/>
          <a:p>
            <a:pPr marL="285750" indent="-182880">
              <a:lnSpc>
                <a:spcPts val="1700"/>
              </a:lnSpc>
              <a:spcAft>
                <a:spcPts val="1200"/>
              </a:spcAft>
              <a:buFont typeface="Arial" panose="020B0604020202020204" pitchFamily="34" charset="0"/>
              <a:buChar char="•"/>
            </a:pPr>
            <a:r>
              <a:rPr lang="en-US" b="1" dirty="0" smtClean="0">
                <a:solidFill>
                  <a:schemeClr val="bg2"/>
                </a:solidFill>
                <a:latin typeface="Arial" panose="020B0604020202020204" pitchFamily="34" charset="0"/>
                <a:cs typeface="Arial" panose="020B0604020202020204" pitchFamily="34" charset="0"/>
              </a:rPr>
              <a:t>Earn college credit before going to college!</a:t>
            </a:r>
          </a:p>
          <a:p>
            <a:pPr marL="742950" lvl="1" indent="-182880">
              <a:lnSpc>
                <a:spcPts val="1700"/>
              </a:lnSpc>
              <a:spcAft>
                <a:spcPts val="1200"/>
              </a:spcAft>
              <a:buFont typeface="Arial" panose="020B0604020202020204" pitchFamily="34" charset="0"/>
              <a:buChar char="•"/>
            </a:pPr>
            <a:r>
              <a:rPr lang="en-US" sz="1400" dirty="0" smtClean="0">
                <a:solidFill>
                  <a:schemeClr val="accent4">
                    <a:lumMod val="50000"/>
                  </a:schemeClr>
                </a:solidFill>
                <a:latin typeface="Arial" panose="020B0604020202020204" pitchFamily="34" charset="0"/>
                <a:cs typeface="Arial" panose="020B0604020202020204" pitchFamily="34" charset="0"/>
              </a:rPr>
              <a:t>Take college courses while in high school (HCC’s Early College!)</a:t>
            </a:r>
          </a:p>
          <a:p>
            <a:pPr marL="742950" lvl="1" indent="-182880">
              <a:lnSpc>
                <a:spcPts val="1700"/>
              </a:lnSpc>
              <a:spcAft>
                <a:spcPts val="1200"/>
              </a:spcAft>
              <a:buFont typeface="Arial" panose="020B0604020202020204" pitchFamily="34" charset="0"/>
              <a:buChar char="•"/>
            </a:pPr>
            <a:r>
              <a:rPr lang="en-US" sz="1400" dirty="0" smtClean="0">
                <a:solidFill>
                  <a:schemeClr val="accent4">
                    <a:lumMod val="50000"/>
                  </a:schemeClr>
                </a:solidFill>
                <a:latin typeface="Arial" panose="020B0604020202020204" pitchFamily="34" charset="0"/>
                <a:cs typeface="Arial" panose="020B0604020202020204" pitchFamily="34" charset="0"/>
              </a:rPr>
              <a:t>Take AP courses and score well on the AP tests</a:t>
            </a:r>
          </a:p>
          <a:p>
            <a:pPr marL="285750" indent="-182880">
              <a:lnSpc>
                <a:spcPts val="1700"/>
              </a:lnSpc>
              <a:spcAft>
                <a:spcPts val="1200"/>
              </a:spcAft>
              <a:buFont typeface="Arial" panose="020B0604020202020204" pitchFamily="34" charset="0"/>
              <a:buChar char="•"/>
            </a:pPr>
            <a:r>
              <a:rPr lang="en-US" b="1" dirty="0" smtClean="0">
                <a:solidFill>
                  <a:schemeClr val="bg2"/>
                </a:solidFill>
                <a:latin typeface="Arial" panose="020B0604020202020204" pitchFamily="34" charset="0"/>
                <a:cs typeface="Arial" panose="020B0604020202020204" pitchFamily="34" charset="0"/>
              </a:rPr>
              <a:t>2 + 2 Transfer Programs!</a:t>
            </a:r>
          </a:p>
          <a:p>
            <a:pPr marL="742950" lvl="1" indent="-182880">
              <a:lnSpc>
                <a:spcPts val="1700"/>
              </a:lnSpc>
              <a:spcAft>
                <a:spcPts val="1200"/>
              </a:spcAft>
              <a:buFont typeface="Arial" panose="020B0604020202020204" pitchFamily="34" charset="0"/>
              <a:buChar char="•"/>
            </a:pPr>
            <a:r>
              <a:rPr lang="en-US" sz="1400" dirty="0" smtClean="0">
                <a:solidFill>
                  <a:schemeClr val="accent4">
                    <a:lumMod val="50000"/>
                  </a:schemeClr>
                </a:solidFill>
                <a:latin typeface="Arial" panose="020B0604020202020204" pitchFamily="34" charset="0"/>
                <a:cs typeface="Arial" panose="020B0604020202020204" pitchFamily="34" charset="0"/>
              </a:rPr>
              <a:t>2 years at a Community College, then transfer to a 4-year College</a:t>
            </a:r>
          </a:p>
          <a:p>
            <a:pPr marL="285750" indent="-182880">
              <a:lnSpc>
                <a:spcPts val="1700"/>
              </a:lnSpc>
              <a:spcAft>
                <a:spcPts val="1200"/>
              </a:spcAft>
              <a:buFont typeface="Arial" panose="020B0604020202020204" pitchFamily="34" charset="0"/>
              <a:buChar char="•"/>
            </a:pPr>
            <a:r>
              <a:rPr lang="en-US" sz="1600" dirty="0" smtClean="0">
                <a:solidFill>
                  <a:schemeClr val="accent4">
                    <a:lumMod val="50000"/>
                  </a:schemeClr>
                </a:solidFill>
                <a:latin typeface="Arial" panose="020B0604020202020204" pitchFamily="34" charset="0"/>
                <a:cs typeface="Arial" panose="020B0604020202020204" pitchFamily="34" charset="0"/>
              </a:rPr>
              <a:t>Tuition </a:t>
            </a:r>
            <a:r>
              <a:rPr lang="en-US" sz="1600" dirty="0">
                <a:solidFill>
                  <a:schemeClr val="accent4">
                    <a:lumMod val="50000"/>
                  </a:schemeClr>
                </a:solidFill>
                <a:latin typeface="Arial" panose="020B0604020202020204" pitchFamily="34" charset="0"/>
                <a:cs typeface="Arial" panose="020B0604020202020204" pitchFamily="34" charset="0"/>
              </a:rPr>
              <a:t>Payment Plans</a:t>
            </a:r>
          </a:p>
          <a:p>
            <a:pPr marL="285750" indent="-182880">
              <a:lnSpc>
                <a:spcPts val="1700"/>
              </a:lnSpc>
              <a:spcAft>
                <a:spcPts val="1200"/>
              </a:spcAft>
              <a:buFont typeface="Arial" panose="020B0604020202020204" pitchFamily="34" charset="0"/>
              <a:buChar char="•"/>
            </a:pPr>
            <a:r>
              <a:rPr lang="en-US" sz="1600" dirty="0">
                <a:solidFill>
                  <a:schemeClr val="accent4">
                    <a:lumMod val="50000"/>
                  </a:schemeClr>
                </a:solidFill>
                <a:latin typeface="Arial" panose="020B0604020202020204" pitchFamily="34" charset="0"/>
                <a:cs typeface="Arial" panose="020B0604020202020204" pitchFamily="34" charset="0"/>
              </a:rPr>
              <a:t>529 Savings &amp; Prepaid Tuition </a:t>
            </a:r>
            <a:r>
              <a:rPr lang="en-US" sz="1600" dirty="0" smtClean="0">
                <a:solidFill>
                  <a:schemeClr val="accent4">
                    <a:lumMod val="50000"/>
                  </a:schemeClr>
                </a:solidFill>
                <a:latin typeface="Arial" panose="020B0604020202020204" pitchFamily="34" charset="0"/>
                <a:cs typeface="Arial" panose="020B0604020202020204" pitchFamily="34" charset="0"/>
              </a:rPr>
              <a:t>Programs</a:t>
            </a:r>
          </a:p>
          <a:p>
            <a:pPr marL="742950" lvl="1" indent="-182880">
              <a:lnSpc>
                <a:spcPts val="1700"/>
              </a:lnSpc>
              <a:spcAft>
                <a:spcPts val="1200"/>
              </a:spcAft>
              <a:buFont typeface="Arial" panose="020B0604020202020204" pitchFamily="34" charset="0"/>
              <a:buChar char="•"/>
            </a:pPr>
            <a:r>
              <a:rPr lang="en-US" sz="1000" i="1" dirty="0" smtClean="0">
                <a:solidFill>
                  <a:schemeClr val="accent4">
                    <a:lumMod val="50000"/>
                  </a:schemeClr>
                </a:solidFill>
                <a:latin typeface="Arial" panose="020B0604020202020204" pitchFamily="34" charset="0"/>
                <a:cs typeface="Arial" panose="020B0604020202020204" pitchFamily="34" charset="0"/>
              </a:rPr>
              <a:t>Parents with 529 plan must include the plan on the FAFSA as an asset of the parent</a:t>
            </a:r>
            <a:r>
              <a:rPr lang="en-US" sz="1200" i="1" dirty="0" smtClean="0">
                <a:solidFill>
                  <a:schemeClr val="accent4">
                    <a:lumMod val="50000"/>
                  </a:schemeClr>
                </a:solidFill>
                <a:latin typeface="Arial" panose="020B0604020202020204" pitchFamily="34" charset="0"/>
                <a:cs typeface="Arial" panose="020B0604020202020204" pitchFamily="34" charset="0"/>
              </a:rPr>
              <a:t>.</a:t>
            </a:r>
            <a:endParaRPr lang="en-US" sz="1200" i="1" dirty="0">
              <a:solidFill>
                <a:schemeClr val="accent4">
                  <a:lumMod val="50000"/>
                </a:schemeClr>
              </a:solidFill>
              <a:latin typeface="Arial" panose="020B0604020202020204" pitchFamily="34" charset="0"/>
              <a:cs typeface="Arial" panose="020B0604020202020204" pitchFamily="34" charset="0"/>
            </a:endParaRPr>
          </a:p>
          <a:p>
            <a:pPr marL="285750" indent="-182880">
              <a:lnSpc>
                <a:spcPts val="1700"/>
              </a:lnSpc>
              <a:spcAft>
                <a:spcPts val="1200"/>
              </a:spcAft>
              <a:buFont typeface="Arial" panose="020B0604020202020204" pitchFamily="34" charset="0"/>
              <a:buChar char="•"/>
            </a:pPr>
            <a:r>
              <a:rPr lang="en-US" sz="1600" dirty="0">
                <a:solidFill>
                  <a:schemeClr val="accent4">
                    <a:lumMod val="50000"/>
                  </a:schemeClr>
                </a:solidFill>
                <a:latin typeface="Arial" panose="020B0604020202020204" pitchFamily="34" charset="0"/>
                <a:cs typeface="Arial" panose="020B0604020202020204" pitchFamily="34" charset="0"/>
              </a:rPr>
              <a:t>Employer Tuition Reimbursement Plan</a:t>
            </a:r>
          </a:p>
          <a:p>
            <a:pPr marL="285750" indent="-182880">
              <a:lnSpc>
                <a:spcPts val="1700"/>
              </a:lnSpc>
              <a:spcAft>
                <a:spcPts val="1200"/>
              </a:spcAft>
              <a:buFont typeface="Arial" panose="020B0604020202020204" pitchFamily="34" charset="0"/>
              <a:buChar char="•"/>
            </a:pPr>
            <a:r>
              <a:rPr lang="en-US" sz="1600" dirty="0">
                <a:solidFill>
                  <a:schemeClr val="accent4">
                    <a:lumMod val="50000"/>
                  </a:schemeClr>
                </a:solidFill>
                <a:latin typeface="Arial" panose="020B0604020202020204" pitchFamily="34" charset="0"/>
                <a:cs typeface="Arial" panose="020B0604020202020204" pitchFamily="34" charset="0"/>
              </a:rPr>
              <a:t>Military Tuition Assistance</a:t>
            </a:r>
          </a:p>
          <a:p>
            <a:pPr marL="285750" indent="-182880">
              <a:lnSpc>
                <a:spcPts val="1700"/>
              </a:lnSpc>
              <a:spcAft>
                <a:spcPts val="1200"/>
              </a:spcAft>
              <a:buFont typeface="Arial" panose="020B0604020202020204" pitchFamily="34" charset="0"/>
              <a:buChar char="•"/>
            </a:pPr>
            <a:r>
              <a:rPr lang="en-US" sz="1600" dirty="0">
                <a:solidFill>
                  <a:schemeClr val="accent4">
                    <a:lumMod val="50000"/>
                  </a:schemeClr>
                </a:solidFill>
                <a:latin typeface="Arial" panose="020B0604020202020204" pitchFamily="34" charset="0"/>
                <a:cs typeface="Arial" panose="020B0604020202020204" pitchFamily="34" charset="0"/>
              </a:rPr>
              <a:t>Veterans Benefits </a:t>
            </a:r>
            <a:endParaRPr lang="en-US" sz="1600" dirty="0" smtClean="0">
              <a:solidFill>
                <a:schemeClr val="accent4">
                  <a:lumMod val="50000"/>
                </a:schemeClr>
              </a:solidFill>
              <a:latin typeface="Arial" panose="020B0604020202020204" pitchFamily="34" charset="0"/>
              <a:cs typeface="Arial" panose="020B0604020202020204" pitchFamily="34" charset="0"/>
            </a:endParaRPr>
          </a:p>
          <a:p>
            <a:pPr marL="285750" indent="-182880">
              <a:lnSpc>
                <a:spcPts val="1700"/>
              </a:lnSpc>
              <a:spcAft>
                <a:spcPts val="1200"/>
              </a:spcAft>
              <a:buFont typeface="Arial" panose="020B0604020202020204" pitchFamily="34" charset="0"/>
              <a:buChar char="•"/>
            </a:pPr>
            <a:r>
              <a:rPr lang="en-US" sz="1600" dirty="0">
                <a:solidFill>
                  <a:schemeClr val="accent4">
                    <a:lumMod val="50000"/>
                  </a:schemeClr>
                </a:solidFill>
                <a:latin typeface="Arial" panose="020B0604020202020204" pitchFamily="34" charset="0"/>
                <a:cs typeface="Arial" panose="020B0604020202020204" pitchFamily="34" charset="0"/>
              </a:rPr>
              <a:t>T</a:t>
            </a:r>
            <a:r>
              <a:rPr lang="en-US" sz="1600" dirty="0" smtClean="0">
                <a:solidFill>
                  <a:schemeClr val="accent4">
                    <a:lumMod val="50000"/>
                  </a:schemeClr>
                </a:solidFill>
                <a:latin typeface="Arial" panose="020B0604020202020204" pitchFamily="34" charset="0"/>
                <a:cs typeface="Arial" panose="020B0604020202020204" pitchFamily="34" charset="0"/>
              </a:rPr>
              <a:t>uition Waivers</a:t>
            </a:r>
          </a:p>
        </p:txBody>
      </p:sp>
      <p:sp>
        <p:nvSpPr>
          <p:cNvPr id="5" name="Rectangle 4"/>
          <p:cNvSpPr/>
          <p:nvPr/>
        </p:nvSpPr>
        <p:spPr>
          <a:xfrm>
            <a:off x="1816586" y="1008823"/>
            <a:ext cx="5246805" cy="523220"/>
          </a:xfrm>
          <a:prstGeom prst="rect">
            <a:avLst/>
          </a:prstGeom>
        </p:spPr>
        <p:txBody>
          <a:bodyPr wrap="square">
            <a:spAutoFit/>
          </a:bodyPr>
          <a:lstStyle/>
          <a:p>
            <a:r>
              <a:rPr lang="en-US" sz="2800" b="1" spc="-20" dirty="0" smtClean="0">
                <a:latin typeface="Arial" panose="020B0604020202020204" pitchFamily="34" charset="0"/>
                <a:cs typeface="Arial" panose="020B0604020202020204" pitchFamily="34" charset="0"/>
              </a:rPr>
              <a:t>Other Ways to Pay for College</a:t>
            </a:r>
            <a:endParaRPr lang="en-US" sz="2800" b="1" spc="-2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16</a:t>
            </a:fld>
            <a:endParaRPr kumimoji="0" lang="en-US" dirty="0">
              <a:solidFill>
                <a:schemeClr val="accent5">
                  <a:lumMod val="40000"/>
                  <a:lumOff val="60000"/>
                </a:schemeClr>
              </a:solidFill>
            </a:endParaRPr>
          </a:p>
        </p:txBody>
      </p:sp>
      <p:sp>
        <p:nvSpPr>
          <p:cNvPr id="3" name="TextBox 2"/>
          <p:cNvSpPr txBox="1"/>
          <p:nvPr/>
        </p:nvSpPr>
        <p:spPr>
          <a:xfrm>
            <a:off x="6019799" y="4747275"/>
            <a:ext cx="3287607" cy="1569660"/>
          </a:xfrm>
          <a:prstGeom prst="rect">
            <a:avLst/>
          </a:prstGeom>
          <a:noFill/>
        </p:spPr>
        <p:txBody>
          <a:bodyPr wrap="square" rtlCol="0">
            <a:spAutoFit/>
          </a:bodyPr>
          <a:lstStyle/>
          <a:p>
            <a:r>
              <a:rPr lang="en-US" sz="9600" spc="-550" dirty="0" smtClean="0">
                <a:solidFill>
                  <a:srgbClr val="E3D6A5"/>
                </a:solidFill>
                <a:latin typeface="Garamond" panose="02020404030301010803" pitchFamily="18" charset="0"/>
                <a:ea typeface="Cambria Math" panose="02040503050406030204" pitchFamily="18" charset="0"/>
              </a:rPr>
              <a:t>529</a:t>
            </a:r>
            <a:endParaRPr lang="en-US" sz="9600" spc="-550" dirty="0">
              <a:solidFill>
                <a:srgbClr val="E3D6A5"/>
              </a:solidFill>
              <a:latin typeface="Garamond" panose="02020404030301010803" pitchFamily="18" charset="0"/>
              <a:ea typeface="Cambria Math" panose="020405030504060302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951271" y="2599917"/>
            <a:ext cx="5536023" cy="3003386"/>
          </a:xfrm>
          <a:prstGeom prst="rect">
            <a:avLst/>
          </a:prstGeom>
        </p:spPr>
        <p:txBody>
          <a:bodyPr wrap="square">
            <a:spAutoFit/>
          </a:bodyPr>
          <a:lstStyle/>
          <a:p>
            <a:pPr marL="0" lvl="1" indent="182880">
              <a:lnSpc>
                <a:spcPts val="1700"/>
              </a:lnSpc>
              <a:spcAft>
                <a:spcPts val="600"/>
              </a:spcAft>
              <a:buFont typeface="Arial" panose="020B0604020202020204" pitchFamily="34" charset="0"/>
              <a:buChar char="•"/>
              <a:defRPr/>
            </a:pPr>
            <a:r>
              <a:rPr lang="en-US" sz="2000" dirty="0" smtClean="0">
                <a:solidFill>
                  <a:schemeClr val="accent4">
                    <a:lumMod val="50000"/>
                  </a:schemeClr>
                </a:solidFill>
                <a:latin typeface="Arial" panose="020B0604020202020204" pitchFamily="34" charset="0"/>
                <a:cs typeface="Arial" panose="020B0604020202020204" pitchFamily="34" charset="0"/>
              </a:rPr>
              <a:t>Use </a:t>
            </a:r>
            <a:r>
              <a:rPr lang="en-US" sz="2000" dirty="0">
                <a:solidFill>
                  <a:schemeClr val="accent4">
                    <a:lumMod val="50000"/>
                  </a:schemeClr>
                </a:solidFill>
                <a:latin typeface="Arial" panose="020B0604020202020204" pitchFamily="34" charset="0"/>
                <a:cs typeface="Arial" panose="020B0604020202020204" pitchFamily="34" charset="0"/>
              </a:rPr>
              <a:t>reliable </a:t>
            </a:r>
            <a:r>
              <a:rPr lang="en-US" sz="2000" b="1" u="sng" dirty="0" smtClean="0">
                <a:solidFill>
                  <a:schemeClr val="accent4">
                    <a:lumMod val="50000"/>
                  </a:schemeClr>
                </a:solidFill>
                <a:latin typeface="Arial" panose="020B0604020202020204" pitchFamily="34" charset="0"/>
                <a:cs typeface="Arial" panose="020B0604020202020204" pitchFamily="34" charset="0"/>
              </a:rPr>
              <a:t>free </a:t>
            </a:r>
            <a:r>
              <a:rPr lang="en-US" sz="2000" dirty="0" smtClean="0">
                <a:solidFill>
                  <a:schemeClr val="accent4">
                    <a:lumMod val="50000"/>
                  </a:schemeClr>
                </a:solidFill>
                <a:latin typeface="Arial" panose="020B0604020202020204" pitchFamily="34" charset="0"/>
                <a:cs typeface="Arial" panose="020B0604020202020204" pitchFamily="34" charset="0"/>
              </a:rPr>
              <a:t>scholarship </a:t>
            </a:r>
            <a:r>
              <a:rPr lang="en-US" sz="2000" dirty="0">
                <a:solidFill>
                  <a:schemeClr val="accent4">
                    <a:lumMod val="50000"/>
                  </a:schemeClr>
                </a:solidFill>
                <a:latin typeface="Arial" panose="020B0604020202020204" pitchFamily="34" charset="0"/>
                <a:cs typeface="Arial" panose="020B0604020202020204" pitchFamily="34" charset="0"/>
              </a:rPr>
              <a:t>search </a:t>
            </a:r>
            <a:r>
              <a:rPr lang="en-US" sz="2000" dirty="0" smtClean="0">
                <a:solidFill>
                  <a:schemeClr val="accent4">
                    <a:lumMod val="50000"/>
                  </a:schemeClr>
                </a:solidFill>
                <a:latin typeface="Arial" panose="020B0604020202020204" pitchFamily="34" charset="0"/>
                <a:cs typeface="Arial" panose="020B0604020202020204" pitchFamily="34" charset="0"/>
              </a:rPr>
              <a:t>services</a:t>
            </a:r>
          </a:p>
          <a:p>
            <a:pPr marL="0" lvl="1" indent="182880">
              <a:lnSpc>
                <a:spcPts val="1700"/>
              </a:lnSpc>
              <a:spcAft>
                <a:spcPts val="600"/>
              </a:spcAft>
              <a:buFont typeface="Arial" panose="020B0604020202020204" pitchFamily="34" charset="0"/>
              <a:buChar char="•"/>
              <a:defRPr/>
            </a:pPr>
            <a:endParaRPr lang="en-US" sz="1600" dirty="0">
              <a:solidFill>
                <a:schemeClr val="accent4">
                  <a:lumMod val="50000"/>
                </a:schemeClr>
              </a:solidFill>
              <a:latin typeface="Arial" panose="020B0604020202020204" pitchFamily="34" charset="0"/>
              <a:cs typeface="Arial" panose="020B0604020202020204" pitchFamily="34" charset="0"/>
            </a:endParaRPr>
          </a:p>
          <a:p>
            <a:pPr marL="457200" lvl="3" indent="182880">
              <a:lnSpc>
                <a:spcPts val="1700"/>
              </a:lnSpc>
              <a:spcAft>
                <a:spcPts val="300"/>
              </a:spcAft>
              <a:buFont typeface="Arial" panose="020B0604020202020204" pitchFamily="34" charset="0"/>
              <a:buChar char="•"/>
              <a:defRPr/>
            </a:pPr>
            <a:r>
              <a:rPr lang="en-US" sz="1600" b="1" dirty="0">
                <a:solidFill>
                  <a:srgbClr val="6A1416"/>
                </a:solidFill>
                <a:latin typeface="Arial" panose="020B0604020202020204" pitchFamily="34" charset="0"/>
                <a:cs typeface="Arial" panose="020B0604020202020204" pitchFamily="34" charset="0"/>
                <a:hlinkClick r:id="rId3"/>
              </a:rPr>
              <a:t>http://</a:t>
            </a:r>
            <a:r>
              <a:rPr lang="en-US" sz="1600" b="1" dirty="0" smtClean="0">
                <a:solidFill>
                  <a:srgbClr val="6A1416"/>
                </a:solidFill>
                <a:latin typeface="Arial" panose="020B0604020202020204" pitchFamily="34" charset="0"/>
                <a:cs typeface="Arial" panose="020B0604020202020204" pitchFamily="34" charset="0"/>
                <a:hlinkClick r:id="rId3"/>
              </a:rPr>
              <a:t>www.fastweb.com</a:t>
            </a:r>
            <a:endParaRPr lang="en-US" sz="1600" b="1" dirty="0" smtClean="0">
              <a:solidFill>
                <a:srgbClr val="6A1416"/>
              </a:solidFill>
              <a:latin typeface="Arial" panose="020B0604020202020204" pitchFamily="34" charset="0"/>
              <a:cs typeface="Arial" panose="020B0604020202020204" pitchFamily="34" charset="0"/>
            </a:endParaRPr>
          </a:p>
          <a:p>
            <a:pPr marL="457200" lvl="3" indent="182880">
              <a:lnSpc>
                <a:spcPts val="1700"/>
              </a:lnSpc>
              <a:spcAft>
                <a:spcPts val="300"/>
              </a:spcAft>
              <a:buFont typeface="Arial" panose="020B0604020202020204" pitchFamily="34" charset="0"/>
              <a:buChar char="•"/>
              <a:defRPr/>
            </a:pPr>
            <a:endParaRPr lang="en-US" sz="1600" b="1" dirty="0">
              <a:solidFill>
                <a:srgbClr val="6A1416"/>
              </a:solidFill>
              <a:latin typeface="Arial" panose="020B0604020202020204" pitchFamily="34" charset="0"/>
              <a:cs typeface="Arial" panose="020B0604020202020204" pitchFamily="34" charset="0"/>
            </a:endParaRPr>
          </a:p>
          <a:p>
            <a:pPr marL="457200" lvl="3" indent="182880">
              <a:lnSpc>
                <a:spcPts val="1700"/>
              </a:lnSpc>
              <a:spcAft>
                <a:spcPts val="300"/>
              </a:spcAft>
              <a:buFont typeface="Arial" panose="020B0604020202020204" pitchFamily="34" charset="0"/>
              <a:buChar char="•"/>
              <a:defRPr/>
            </a:pPr>
            <a:r>
              <a:rPr lang="en-US" sz="1600" b="1" dirty="0">
                <a:solidFill>
                  <a:srgbClr val="6A1416"/>
                </a:solidFill>
                <a:latin typeface="Arial" panose="020B0604020202020204" pitchFamily="34" charset="0"/>
                <a:cs typeface="Arial" panose="020B0604020202020204" pitchFamily="34" charset="0"/>
                <a:hlinkClick r:id="rId4"/>
              </a:rPr>
              <a:t>http://</a:t>
            </a:r>
            <a:r>
              <a:rPr lang="en-US" sz="1600" b="1" dirty="0" smtClean="0">
                <a:solidFill>
                  <a:srgbClr val="6A1416"/>
                </a:solidFill>
                <a:latin typeface="Arial" panose="020B0604020202020204" pitchFamily="34" charset="0"/>
                <a:cs typeface="Arial" panose="020B0604020202020204" pitchFamily="34" charset="0"/>
                <a:hlinkClick r:id="rId4"/>
              </a:rPr>
              <a:t>www.collegeboard.com/student/pay</a:t>
            </a:r>
            <a:endParaRPr lang="en-US" sz="1600" b="1" dirty="0" smtClean="0">
              <a:solidFill>
                <a:srgbClr val="6A1416"/>
              </a:solidFill>
              <a:latin typeface="Arial" panose="020B0604020202020204" pitchFamily="34" charset="0"/>
              <a:cs typeface="Arial" panose="020B0604020202020204" pitchFamily="34" charset="0"/>
            </a:endParaRPr>
          </a:p>
          <a:p>
            <a:pPr marL="457200" lvl="3" indent="182880">
              <a:lnSpc>
                <a:spcPts val="1700"/>
              </a:lnSpc>
              <a:spcAft>
                <a:spcPts val="300"/>
              </a:spcAft>
              <a:buFont typeface="Arial" panose="020B0604020202020204" pitchFamily="34" charset="0"/>
              <a:buChar char="•"/>
              <a:defRPr/>
            </a:pPr>
            <a:endParaRPr lang="en-US" sz="1600" b="1" dirty="0">
              <a:solidFill>
                <a:srgbClr val="6A1416"/>
              </a:solidFill>
              <a:latin typeface="Arial" panose="020B0604020202020204" pitchFamily="34" charset="0"/>
              <a:cs typeface="Arial" panose="020B0604020202020204" pitchFamily="34" charset="0"/>
            </a:endParaRPr>
          </a:p>
          <a:p>
            <a:pPr marL="457200" lvl="3" indent="182880">
              <a:lnSpc>
                <a:spcPts val="1700"/>
              </a:lnSpc>
              <a:spcAft>
                <a:spcPts val="300"/>
              </a:spcAft>
              <a:buFont typeface="Arial" panose="020B0604020202020204" pitchFamily="34" charset="0"/>
              <a:buChar char="•"/>
              <a:defRPr/>
            </a:pPr>
            <a:r>
              <a:rPr lang="en-US" sz="1600" b="1" dirty="0">
                <a:solidFill>
                  <a:srgbClr val="6A1416"/>
                </a:solidFill>
                <a:latin typeface="Arial" panose="020B0604020202020204" pitchFamily="34" charset="0"/>
                <a:cs typeface="Arial" panose="020B0604020202020204" pitchFamily="34" charset="0"/>
                <a:hlinkClick r:id="rId5"/>
              </a:rPr>
              <a:t>http://</a:t>
            </a:r>
            <a:r>
              <a:rPr lang="en-US" sz="1600" b="1" dirty="0" smtClean="0">
                <a:solidFill>
                  <a:srgbClr val="6A1416"/>
                </a:solidFill>
                <a:latin typeface="Arial" panose="020B0604020202020204" pitchFamily="34" charset="0"/>
                <a:cs typeface="Arial" panose="020B0604020202020204" pitchFamily="34" charset="0"/>
                <a:hlinkClick r:id="rId5"/>
              </a:rPr>
              <a:t>www.finaid.org</a:t>
            </a:r>
            <a:endParaRPr lang="en-US" sz="1600" b="1" dirty="0" smtClean="0">
              <a:solidFill>
                <a:srgbClr val="6A1416"/>
              </a:solidFill>
              <a:latin typeface="Arial" panose="020B0604020202020204" pitchFamily="34" charset="0"/>
              <a:cs typeface="Arial" panose="020B0604020202020204" pitchFamily="34" charset="0"/>
            </a:endParaRPr>
          </a:p>
          <a:p>
            <a:pPr marL="457200" lvl="3">
              <a:lnSpc>
                <a:spcPts val="1700"/>
              </a:lnSpc>
              <a:spcAft>
                <a:spcPts val="300"/>
              </a:spcAft>
              <a:defRPr/>
            </a:pPr>
            <a:endParaRPr lang="en-US" sz="1600" b="1" dirty="0" smtClean="0">
              <a:solidFill>
                <a:srgbClr val="6A1416"/>
              </a:solidFill>
              <a:latin typeface="Arial" panose="020B0604020202020204" pitchFamily="34" charset="0"/>
              <a:cs typeface="Arial" panose="020B0604020202020204" pitchFamily="34" charset="0"/>
            </a:endParaRPr>
          </a:p>
          <a:p>
            <a:pPr marL="457200" lvl="3" indent="182880">
              <a:lnSpc>
                <a:spcPts val="1700"/>
              </a:lnSpc>
              <a:spcAft>
                <a:spcPts val="300"/>
              </a:spcAft>
              <a:buFont typeface="Arial" panose="020B0604020202020204" pitchFamily="34" charset="0"/>
              <a:buChar char="•"/>
              <a:defRPr/>
            </a:pPr>
            <a:r>
              <a:rPr lang="en-US" sz="1600" b="1" dirty="0" smtClean="0">
                <a:solidFill>
                  <a:srgbClr val="6A1416"/>
                </a:solidFill>
                <a:latin typeface="Arial" panose="020B0604020202020204" pitchFamily="34" charset="0"/>
                <a:cs typeface="Arial" panose="020B0604020202020204" pitchFamily="34" charset="0"/>
                <a:hlinkClick r:id="rId6"/>
              </a:rPr>
              <a:t>www.central-scholarship.org</a:t>
            </a:r>
            <a:endParaRPr lang="en-US" sz="1600" b="1" dirty="0" smtClean="0">
              <a:solidFill>
                <a:srgbClr val="6A1416"/>
              </a:solidFill>
              <a:latin typeface="Arial" panose="020B0604020202020204" pitchFamily="34" charset="0"/>
              <a:cs typeface="Arial" panose="020B0604020202020204" pitchFamily="34" charset="0"/>
            </a:endParaRPr>
          </a:p>
          <a:p>
            <a:pPr marL="457200" lvl="3" indent="182880">
              <a:lnSpc>
                <a:spcPts val="1700"/>
              </a:lnSpc>
              <a:spcAft>
                <a:spcPts val="300"/>
              </a:spcAft>
              <a:buFont typeface="Arial" panose="020B0604020202020204" pitchFamily="34" charset="0"/>
              <a:buChar char="•"/>
              <a:defRPr/>
            </a:pPr>
            <a:endParaRPr lang="en-US" sz="1600" b="1" dirty="0" smtClean="0">
              <a:solidFill>
                <a:srgbClr val="6A1416"/>
              </a:solidFill>
              <a:latin typeface="Arial" panose="020B0604020202020204" pitchFamily="34" charset="0"/>
              <a:cs typeface="Arial" panose="020B0604020202020204" pitchFamily="34" charset="0"/>
            </a:endParaRPr>
          </a:p>
          <a:p>
            <a:pPr marL="0" lvl="2" indent="4763">
              <a:lnSpc>
                <a:spcPts val="1700"/>
              </a:lnSpc>
              <a:spcBef>
                <a:spcPts val="370"/>
              </a:spcBef>
              <a:buFont typeface="Arial" panose="020B0604020202020204" pitchFamily="34" charset="0"/>
              <a:buChar char="•"/>
              <a:defRPr/>
            </a:pPr>
            <a:endParaRPr lang="en-US" sz="1400" dirty="0" smtClean="0">
              <a:solidFill>
                <a:schemeClr val="accent4">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572658" y="1057037"/>
            <a:ext cx="8841298" cy="523220"/>
          </a:xfrm>
          <a:prstGeom prst="rect">
            <a:avLst/>
          </a:prstGeom>
        </p:spPr>
        <p:txBody>
          <a:bodyPr wrap="square">
            <a:spAutoFit/>
          </a:bodyPr>
          <a:lstStyle/>
          <a:p>
            <a:r>
              <a:rPr lang="en-US" sz="2800" b="1" spc="-20" dirty="0" smtClean="0">
                <a:latin typeface="Arial" panose="020B0604020202020204" pitchFamily="34" charset="0"/>
                <a:cs typeface="Arial" panose="020B0604020202020204" pitchFamily="34" charset="0"/>
              </a:rPr>
              <a:t>A Few Free Search Engines for Scholarship Aid</a:t>
            </a:r>
            <a:endParaRPr lang="en-US" sz="2800" b="1" spc="-2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xmlns="" val="0"/>
              </a:ext>
            </a:extLst>
          </a:blip>
          <a:srcRect l="-462" t="-2185" r="462" b="3877"/>
          <a:stretch/>
        </p:blipFill>
        <p:spPr>
          <a:xfrm>
            <a:off x="234244" y="2028894"/>
            <a:ext cx="2658838" cy="1737360"/>
          </a:xfrm>
          <a:prstGeom prst="rect">
            <a:avLst/>
          </a:prstGeom>
        </p:spPr>
      </p:pic>
      <p:sp>
        <p:nvSpPr>
          <p:cNvPr id="5" name="Slide Number Placeholder 4"/>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17</a:t>
            </a:fld>
            <a:endParaRPr kumimoji="0" lang="en-US" dirty="0">
              <a:solidFill>
                <a:schemeClr val="accent5">
                  <a:lumMod val="40000"/>
                  <a:lumOff val="6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9999" y="1543824"/>
            <a:ext cx="7247534" cy="2284408"/>
          </a:xfrm>
          <a:prstGeom prst="rect">
            <a:avLst/>
          </a:prstGeom>
        </p:spPr>
        <p:txBody>
          <a:bodyPr wrap="square">
            <a:spAutoFit/>
          </a:bodyPr>
          <a:lstStyle/>
          <a:p>
            <a:pPr indent="-182880">
              <a:lnSpc>
                <a:spcPts val="1700"/>
              </a:lnSpc>
              <a:spcAft>
                <a:spcPts val="900"/>
              </a:spcAft>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Each </a:t>
            </a:r>
            <a:r>
              <a:rPr lang="en-US" sz="1400" dirty="0" smtClean="0">
                <a:solidFill>
                  <a:schemeClr val="accent4">
                    <a:lumMod val="50000"/>
                  </a:schemeClr>
                </a:solidFill>
                <a:latin typeface="Arial" panose="020B0604020202020204" pitchFamily="34" charset="0"/>
                <a:cs typeface="Arial" panose="020B0604020202020204" pitchFamily="34" charset="0"/>
              </a:rPr>
              <a:t>college’s financial aid office</a:t>
            </a:r>
            <a:endParaRPr lang="en-US" sz="1400" dirty="0">
              <a:solidFill>
                <a:schemeClr val="accent4">
                  <a:lumMod val="50000"/>
                </a:schemeClr>
              </a:solidFill>
              <a:latin typeface="Arial" panose="020B0604020202020204" pitchFamily="34" charset="0"/>
              <a:cs typeface="Arial" panose="020B0604020202020204" pitchFamily="34" charset="0"/>
            </a:endParaRPr>
          </a:p>
          <a:p>
            <a:pPr indent="-182880">
              <a:lnSpc>
                <a:spcPts val="1700"/>
              </a:lnSpc>
              <a:spcAft>
                <a:spcPts val="900"/>
              </a:spcAft>
              <a:buFont typeface="Arial" panose="020B0604020202020204" pitchFamily="34" charset="0"/>
              <a:buChar char="•"/>
            </a:pPr>
            <a:r>
              <a:rPr lang="en-US" sz="1400" dirty="0" smtClean="0">
                <a:solidFill>
                  <a:schemeClr val="accent4">
                    <a:lumMod val="50000"/>
                  </a:schemeClr>
                </a:solidFill>
                <a:latin typeface="Arial" panose="020B0604020202020204" pitchFamily="34" charset="0"/>
                <a:cs typeface="Arial" panose="020B0604020202020204" pitchFamily="34" charset="0"/>
              </a:rPr>
              <a:t>FAFSA Workshops: Your </a:t>
            </a:r>
            <a:r>
              <a:rPr lang="en-US" sz="1400" dirty="0">
                <a:solidFill>
                  <a:schemeClr val="accent4">
                    <a:lumMod val="50000"/>
                  </a:schemeClr>
                </a:solidFill>
                <a:latin typeface="Arial" panose="020B0604020202020204" pitchFamily="34" charset="0"/>
                <a:cs typeface="Arial" panose="020B0604020202020204" pitchFamily="34" charset="0"/>
              </a:rPr>
              <a:t>high school counselors will </a:t>
            </a:r>
            <a:r>
              <a:rPr lang="en-US" sz="1400" dirty="0" smtClean="0">
                <a:solidFill>
                  <a:schemeClr val="accent4">
                    <a:lumMod val="50000"/>
                  </a:schemeClr>
                </a:solidFill>
                <a:latin typeface="Arial" panose="020B0604020202020204" pitchFamily="34" charset="0"/>
                <a:cs typeface="Arial" panose="020B0604020202020204" pitchFamily="34" charset="0"/>
              </a:rPr>
              <a:t>let </a:t>
            </a:r>
            <a:r>
              <a:rPr lang="en-US" sz="1400" dirty="0">
                <a:solidFill>
                  <a:schemeClr val="accent4">
                    <a:lumMod val="50000"/>
                  </a:schemeClr>
                </a:solidFill>
                <a:latin typeface="Arial" panose="020B0604020202020204" pitchFamily="34" charset="0"/>
                <a:cs typeface="Arial" panose="020B0604020202020204" pitchFamily="34" charset="0"/>
              </a:rPr>
              <a:t>you know </a:t>
            </a:r>
            <a:r>
              <a:rPr lang="en-US" sz="1400" dirty="0" smtClean="0">
                <a:solidFill>
                  <a:schemeClr val="accent4">
                    <a:lumMod val="50000"/>
                  </a:schemeClr>
                </a:solidFill>
                <a:latin typeface="Arial" panose="020B0604020202020204" pitchFamily="34" charset="0"/>
                <a:cs typeface="Arial" panose="020B0604020202020204" pitchFamily="34" charset="0"/>
              </a:rPr>
              <a:t>about </a:t>
            </a:r>
            <a:r>
              <a:rPr lang="en-US" sz="1400" dirty="0">
                <a:solidFill>
                  <a:schemeClr val="accent4">
                    <a:lumMod val="50000"/>
                  </a:schemeClr>
                </a:solidFill>
                <a:latin typeface="Arial" panose="020B0604020202020204" pitchFamily="34" charset="0"/>
                <a:cs typeface="Arial" panose="020B0604020202020204" pitchFamily="34" charset="0"/>
              </a:rPr>
              <a:t>these!</a:t>
            </a:r>
          </a:p>
          <a:p>
            <a:pPr indent="-182880">
              <a:lnSpc>
                <a:spcPts val="1700"/>
              </a:lnSpc>
              <a:buFont typeface="Arial" panose="020B0604020202020204" pitchFamily="34" charset="0"/>
              <a:buChar char="•"/>
            </a:pPr>
            <a:r>
              <a:rPr lang="en-US" sz="1400" b="1" dirty="0" smtClean="0">
                <a:solidFill>
                  <a:schemeClr val="accent4">
                    <a:lumMod val="50000"/>
                  </a:schemeClr>
                </a:solidFill>
                <a:latin typeface="Arial" panose="020B0604020202020204" pitchFamily="34" charset="0"/>
                <a:cs typeface="Arial" panose="020B0604020202020204" pitchFamily="34" charset="0"/>
              </a:rPr>
              <a:t>Websites</a:t>
            </a:r>
            <a:endParaRPr lang="en-US" sz="1400" b="1" dirty="0">
              <a:solidFill>
                <a:schemeClr val="accent4">
                  <a:lumMod val="50000"/>
                </a:schemeClr>
              </a:solidFill>
              <a:latin typeface="Arial" panose="020B0604020202020204" pitchFamily="34" charset="0"/>
              <a:cs typeface="Arial" panose="020B0604020202020204" pitchFamily="34" charset="0"/>
            </a:endParaRPr>
          </a:p>
          <a:p>
            <a:pPr marL="457200" lvl="2" indent="-182880">
              <a:lnSpc>
                <a:spcPts val="1700"/>
              </a:lnSpc>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U.S. Department of Education </a:t>
            </a:r>
            <a:r>
              <a:rPr lang="en-US" sz="1400" dirty="0" smtClean="0">
                <a:solidFill>
                  <a:schemeClr val="accent4">
                    <a:lumMod val="50000"/>
                  </a:schemeClr>
                </a:solidFill>
                <a:latin typeface="Arial" panose="020B0604020202020204" pitchFamily="34" charset="0"/>
                <a:cs typeface="Arial" panose="020B0604020202020204" pitchFamily="34" charset="0"/>
              </a:rPr>
              <a:t>— 	</a:t>
            </a:r>
            <a:r>
              <a:rPr lang="en-US" sz="1400" u="sng" dirty="0" smtClean="0">
                <a:solidFill>
                  <a:srgbClr val="0070C0"/>
                </a:solidFill>
                <a:latin typeface="Arial" panose="020B0604020202020204" pitchFamily="34" charset="0"/>
                <a:cs typeface="Arial" panose="020B0604020202020204" pitchFamily="34" charset="0"/>
              </a:rPr>
              <a:t>www.ed.gov </a:t>
            </a:r>
          </a:p>
          <a:p>
            <a:pPr marL="457200" lvl="2" indent="-182880">
              <a:lnSpc>
                <a:spcPts val="1700"/>
              </a:lnSpc>
              <a:buFont typeface="Arial" panose="020B0604020202020204" pitchFamily="34" charset="0"/>
              <a:buChar char="•"/>
            </a:pPr>
            <a:r>
              <a:rPr lang="en-US" sz="1400" dirty="0" smtClean="0">
                <a:solidFill>
                  <a:schemeClr val="accent4">
                    <a:lumMod val="50000"/>
                  </a:schemeClr>
                </a:solidFill>
                <a:latin typeface="Arial" panose="020B0604020202020204" pitchFamily="34" charset="0"/>
                <a:cs typeface="Arial" panose="020B0604020202020204" pitchFamily="34" charset="0"/>
              </a:rPr>
              <a:t>Maryland </a:t>
            </a:r>
            <a:r>
              <a:rPr lang="en-US" sz="1400" dirty="0">
                <a:solidFill>
                  <a:schemeClr val="accent4">
                    <a:lumMod val="50000"/>
                  </a:schemeClr>
                </a:solidFill>
                <a:latin typeface="Arial" panose="020B0604020202020204" pitchFamily="34" charset="0"/>
                <a:cs typeface="Arial" panose="020B0604020202020204" pitchFamily="34" charset="0"/>
              </a:rPr>
              <a:t>State Scholarship </a:t>
            </a:r>
            <a:r>
              <a:rPr lang="en-US" sz="1400" dirty="0" smtClean="0">
                <a:solidFill>
                  <a:schemeClr val="accent4">
                    <a:lumMod val="50000"/>
                  </a:schemeClr>
                </a:solidFill>
                <a:latin typeface="Arial" panose="020B0604020202020204" pitchFamily="34" charset="0"/>
                <a:cs typeface="Arial" panose="020B0604020202020204" pitchFamily="34" charset="0"/>
              </a:rPr>
              <a:t>— 	</a:t>
            </a:r>
            <a:r>
              <a:rPr lang="en-US" sz="1400" u="sng" dirty="0" smtClean="0">
                <a:solidFill>
                  <a:srgbClr val="0070C0"/>
                </a:solidFill>
                <a:latin typeface="Arial" panose="020B0604020202020204" pitchFamily="34" charset="0"/>
                <a:cs typeface="Arial" panose="020B0604020202020204" pitchFamily="34" charset="0"/>
              </a:rPr>
              <a:t>www.mhec.state.md.us </a:t>
            </a:r>
          </a:p>
          <a:p>
            <a:pPr marL="457200" lvl="2" indent="-182880">
              <a:lnSpc>
                <a:spcPts val="1700"/>
              </a:lnSpc>
              <a:spcAft>
                <a:spcPts val="900"/>
              </a:spcAft>
              <a:buFont typeface="Arial" panose="020B0604020202020204" pitchFamily="34" charset="0"/>
              <a:buChar char="•"/>
            </a:pPr>
            <a:r>
              <a:rPr lang="en-US" sz="1400" dirty="0">
                <a:solidFill>
                  <a:schemeClr val="accent4">
                    <a:lumMod val="50000"/>
                  </a:schemeClr>
                </a:solidFill>
                <a:latin typeface="Arial" panose="020B0604020202020204" pitchFamily="34" charset="0"/>
                <a:cs typeface="Arial" panose="020B0604020202020204" pitchFamily="34" charset="0"/>
              </a:rPr>
              <a:t>National Center for Education Statistics – </a:t>
            </a:r>
            <a:r>
              <a:rPr lang="en-US" sz="1400" dirty="0">
                <a:solidFill>
                  <a:srgbClr val="0070C0"/>
                </a:solidFill>
                <a:latin typeface="Arial" panose="020B0604020202020204" pitchFamily="34" charset="0"/>
                <a:cs typeface="Arial" panose="020B0604020202020204" pitchFamily="34" charset="0"/>
                <a:hlinkClick r:id="rId3"/>
              </a:rPr>
              <a:t>https://nces.ed.gov</a:t>
            </a:r>
            <a:r>
              <a:rPr lang="en-US" sz="1400" dirty="0">
                <a:solidFill>
                  <a:srgbClr val="0070C0"/>
                </a:solidFill>
                <a:latin typeface="Arial" panose="020B0604020202020204" pitchFamily="34" charset="0"/>
                <a:cs typeface="Arial" panose="020B0604020202020204" pitchFamily="34" charset="0"/>
              </a:rPr>
              <a:t> </a:t>
            </a:r>
          </a:p>
          <a:p>
            <a:pPr marL="173038" lvl="1">
              <a:lnSpc>
                <a:spcPts val="1700"/>
              </a:lnSpc>
              <a:spcAft>
                <a:spcPts val="900"/>
              </a:spcAft>
            </a:pPr>
            <a:endParaRPr lang="en-US" sz="1400" dirty="0" smtClean="0">
              <a:solidFill>
                <a:schemeClr val="accent4">
                  <a:lumMod val="50000"/>
                </a:schemeClr>
              </a:solidFill>
              <a:latin typeface="Arial" panose="020B0604020202020204" pitchFamily="34" charset="0"/>
              <a:cs typeface="Arial" panose="020B0604020202020204" pitchFamily="34" charset="0"/>
            </a:endParaRPr>
          </a:p>
          <a:p>
            <a:pPr marL="173038" lvl="1">
              <a:lnSpc>
                <a:spcPts val="1700"/>
              </a:lnSpc>
              <a:spcAft>
                <a:spcPts val="900"/>
              </a:spcAft>
            </a:pPr>
            <a:r>
              <a:rPr lang="en-US" sz="1400" dirty="0" smtClean="0">
                <a:solidFill>
                  <a:schemeClr val="accent4">
                    <a:lumMod val="50000"/>
                  </a:schemeClr>
                </a:solidFill>
                <a:latin typeface="Arial" panose="020B0604020202020204" pitchFamily="34" charset="0"/>
                <a:cs typeface="Arial" panose="020B0604020202020204" pitchFamily="34" charset="0"/>
              </a:rPr>
              <a:t> </a:t>
            </a:r>
            <a:endParaRPr lang="en-US" sz="1400" dirty="0">
              <a:solidFill>
                <a:schemeClr val="accent4">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48233" y="706975"/>
            <a:ext cx="9144000" cy="1066800"/>
          </a:xfrm>
        </p:spPr>
        <p:txBody>
          <a:bodyPr anchor="ctr" anchorCtr="0">
            <a:normAutofit/>
          </a:bodyPr>
          <a:lstStyle/>
          <a:p>
            <a:r>
              <a:rPr lang="en-US" sz="2800" b="1" dirty="0" smtClean="0">
                <a:latin typeface="Arial" panose="020B0604020202020204" pitchFamily="34" charset="0"/>
                <a:cs typeface="Arial" panose="020B0604020202020204" pitchFamily="34" charset="0"/>
              </a:rPr>
              <a:t>Where can I find more information?</a:t>
            </a:r>
            <a:endParaRPr lang="en-US" sz="2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r="794"/>
          <a:stretch/>
        </p:blipFill>
        <p:spPr>
          <a:xfrm>
            <a:off x="-41258" y="0"/>
            <a:ext cx="9144000" cy="576072"/>
          </a:xfrm>
          <a:prstGeom prst="rect">
            <a:avLst/>
          </a:prstGeom>
          <a:ln>
            <a:noFill/>
          </a:ln>
          <a:effectLst>
            <a:outerShdw blurRad="292100" dist="292100" dir="2700000" algn="tl" rotWithShape="0">
              <a:srgbClr val="333333">
                <a:alpha val="65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xmlns="" val="0"/>
              </a:ext>
            </a:extLst>
          </a:blip>
          <a:srcRect l="-332" t="-29" r="-2915" b="32851"/>
          <a:stretch/>
        </p:blipFill>
        <p:spPr>
          <a:xfrm>
            <a:off x="-51418" y="3423921"/>
            <a:ext cx="9469738" cy="3649010"/>
          </a:xfrm>
          <a:prstGeom prst="rect">
            <a:avLst/>
          </a:prstGeom>
        </p:spPr>
      </p:pic>
      <p:sp>
        <p:nvSpPr>
          <p:cNvPr id="9" name="Rectangle 8"/>
          <p:cNvSpPr/>
          <p:nvPr/>
        </p:nvSpPr>
        <p:spPr>
          <a:xfrm>
            <a:off x="5810284" y="3423921"/>
            <a:ext cx="3292458" cy="1759456"/>
          </a:xfrm>
          <a:prstGeom prst="rect">
            <a:avLst/>
          </a:prstGeom>
        </p:spPr>
        <p:txBody>
          <a:bodyPr wrap="square">
            <a:spAutoFit/>
          </a:bodyPr>
          <a:lstStyle/>
          <a:p>
            <a:pPr>
              <a:lnSpc>
                <a:spcPts val="1600"/>
              </a:lnSpc>
              <a:spcAft>
                <a:spcPts val="900"/>
              </a:spcAft>
            </a:pPr>
            <a:r>
              <a:rPr lang="en-US" sz="1200" dirty="0">
                <a:latin typeface="Arial" panose="020B0604020202020204" pitchFamily="34" charset="0"/>
                <a:cs typeface="Arial" panose="020B0604020202020204" pitchFamily="34" charset="0"/>
              </a:rPr>
              <a:t>Howard Community College’s Financial Aid Services department serves as a </a:t>
            </a:r>
            <a:r>
              <a:rPr lang="en-US" sz="1200" dirty="0" smtClean="0">
                <a:latin typeface="Arial" panose="020B0604020202020204" pitchFamily="34" charset="0"/>
                <a:cs typeface="Arial" panose="020B0604020202020204" pitchFamily="34" charset="0"/>
              </a:rPr>
              <a:t>community </a:t>
            </a:r>
            <a:r>
              <a:rPr lang="en-US" sz="1200" dirty="0">
                <a:latin typeface="Arial" panose="020B0604020202020204" pitchFamily="34" charset="0"/>
                <a:cs typeface="Arial" panose="020B0604020202020204" pitchFamily="34" charset="0"/>
              </a:rPr>
              <a:t>resource for Howard </a:t>
            </a:r>
            <a:r>
              <a:rPr lang="en-US" sz="1200" dirty="0" smtClean="0">
                <a:latin typeface="Arial" panose="020B0604020202020204" pitchFamily="34" charset="0"/>
                <a:cs typeface="Arial" panose="020B0604020202020204" pitchFamily="34" charset="0"/>
              </a:rPr>
              <a:t>County.</a:t>
            </a:r>
          </a:p>
          <a:p>
            <a:pPr>
              <a:lnSpc>
                <a:spcPts val="1600"/>
              </a:lnSpc>
              <a:spcAft>
                <a:spcPts val="900"/>
              </a:spcAft>
            </a:pPr>
            <a:r>
              <a:rPr lang="en-US" sz="1200" dirty="0" smtClean="0">
                <a:solidFill>
                  <a:schemeClr val="accent4">
                    <a:lumMod val="50000"/>
                  </a:schemeClr>
                </a:solidFill>
                <a:latin typeface="Arial" panose="020B0604020202020204" pitchFamily="34" charset="0"/>
                <a:cs typeface="Arial" panose="020B0604020202020204" pitchFamily="34" charset="0"/>
              </a:rPr>
              <a:t>Rouse </a:t>
            </a:r>
            <a:r>
              <a:rPr lang="en-US" sz="1200" dirty="0">
                <a:solidFill>
                  <a:schemeClr val="accent4">
                    <a:lumMod val="50000"/>
                  </a:schemeClr>
                </a:solidFill>
                <a:latin typeface="Arial" panose="020B0604020202020204" pitchFamily="34" charset="0"/>
                <a:cs typeface="Arial" panose="020B0604020202020204" pitchFamily="34" charset="0"/>
              </a:rPr>
              <a:t>Student </a:t>
            </a:r>
            <a:r>
              <a:rPr lang="en-US" sz="1200" dirty="0" smtClean="0">
                <a:solidFill>
                  <a:schemeClr val="accent4">
                    <a:lumMod val="50000"/>
                  </a:schemeClr>
                </a:solidFill>
                <a:latin typeface="Arial" panose="020B0604020202020204" pitchFamily="34" charset="0"/>
                <a:cs typeface="Arial" panose="020B0604020202020204" pitchFamily="34" charset="0"/>
              </a:rPr>
              <a:t>Services </a:t>
            </a:r>
            <a:r>
              <a:rPr lang="en-US" sz="1200" dirty="0">
                <a:solidFill>
                  <a:schemeClr val="accent4">
                    <a:lumMod val="50000"/>
                  </a:schemeClr>
                </a:solidFill>
                <a:latin typeface="Arial" panose="020B0604020202020204" pitchFamily="34" charset="0"/>
                <a:cs typeface="Arial" panose="020B0604020202020204" pitchFamily="34" charset="0"/>
              </a:rPr>
              <a:t>Hall, RCF-222.</a:t>
            </a:r>
            <a:br>
              <a:rPr lang="en-US" sz="1200" dirty="0">
                <a:solidFill>
                  <a:schemeClr val="accent4">
                    <a:lumMod val="50000"/>
                  </a:schemeClr>
                </a:solidFill>
                <a:latin typeface="Arial" panose="020B0604020202020204" pitchFamily="34" charset="0"/>
                <a:cs typeface="Arial" panose="020B0604020202020204" pitchFamily="34" charset="0"/>
              </a:rPr>
            </a:br>
            <a:r>
              <a:rPr lang="en-US" sz="1200" dirty="0">
                <a:solidFill>
                  <a:schemeClr val="accent4">
                    <a:lumMod val="50000"/>
                  </a:schemeClr>
                </a:solidFill>
                <a:latin typeface="Arial" panose="020B0604020202020204" pitchFamily="34" charset="0"/>
                <a:cs typeface="Arial" panose="020B0604020202020204" pitchFamily="34" charset="0"/>
              </a:rPr>
              <a:t>F</a:t>
            </a:r>
            <a:r>
              <a:rPr lang="en-US" sz="1200" dirty="0" smtClean="0">
                <a:solidFill>
                  <a:schemeClr val="accent4">
                    <a:lumMod val="50000"/>
                  </a:schemeClr>
                </a:solidFill>
                <a:latin typeface="Arial" panose="020B0604020202020204" pitchFamily="34" charset="0"/>
                <a:cs typeface="Arial" panose="020B0604020202020204" pitchFamily="34" charset="0"/>
              </a:rPr>
              <a:t>ind </a:t>
            </a:r>
            <a:r>
              <a:rPr lang="en-US" sz="1200" dirty="0">
                <a:solidFill>
                  <a:schemeClr val="accent4">
                    <a:lumMod val="50000"/>
                  </a:schemeClr>
                </a:solidFill>
                <a:latin typeface="Arial" panose="020B0604020202020204" pitchFamily="34" charset="0"/>
                <a:cs typeface="Arial" panose="020B0604020202020204" pitchFamily="34" charset="0"/>
              </a:rPr>
              <a:t>us </a:t>
            </a:r>
            <a:r>
              <a:rPr lang="en-US" sz="1200" dirty="0" smtClean="0">
                <a:solidFill>
                  <a:schemeClr val="accent4">
                    <a:lumMod val="50000"/>
                  </a:schemeClr>
                </a:solidFill>
                <a:latin typeface="Arial" panose="020B0604020202020204" pitchFamily="34" charset="0"/>
                <a:cs typeface="Arial" panose="020B0604020202020204" pitchFamily="34" charset="0"/>
              </a:rPr>
              <a:t>online at</a:t>
            </a:r>
            <a:r>
              <a:rPr lang="en-US" sz="1200" b="1" dirty="0" smtClean="0">
                <a:solidFill>
                  <a:schemeClr val="bg1"/>
                </a:solidFill>
                <a:latin typeface="Arial" panose="020B0604020202020204" pitchFamily="34" charset="0"/>
                <a:cs typeface="Arial" panose="020B0604020202020204" pitchFamily="34" charset="0"/>
              </a:rPr>
              <a:t> </a:t>
            </a:r>
            <a:r>
              <a:rPr lang="en-US" sz="1200" b="1" dirty="0" smtClean="0">
                <a:solidFill>
                  <a:schemeClr val="bg1"/>
                </a:solidFill>
                <a:latin typeface="Arial" panose="020B0604020202020204" pitchFamily="34" charset="0"/>
                <a:cs typeface="Arial" panose="020B0604020202020204" pitchFamily="34" charset="0"/>
                <a:hlinkClick r:id="rId6"/>
              </a:rPr>
              <a:t>www.howardcc.edu</a:t>
            </a:r>
            <a:r>
              <a:rPr lang="en-US" sz="1200" b="1" dirty="0" smtClean="0">
                <a:solidFill>
                  <a:schemeClr val="bg1"/>
                </a:solidFill>
                <a:latin typeface="Arial" panose="020B0604020202020204" pitchFamily="34" charset="0"/>
                <a:cs typeface="Arial" panose="020B0604020202020204" pitchFamily="34" charset="0"/>
              </a:rPr>
              <a:t>     </a:t>
            </a:r>
            <a:r>
              <a:rPr lang="en-US" sz="1200" b="1" dirty="0" smtClean="0">
                <a:solidFill>
                  <a:schemeClr val="accent4">
                    <a:lumMod val="50000"/>
                  </a:schemeClr>
                </a:solidFill>
                <a:latin typeface="Arial" panose="020B0604020202020204" pitchFamily="34" charset="0"/>
                <a:cs typeface="Arial" panose="020B0604020202020204" pitchFamily="34" charset="0"/>
              </a:rPr>
              <a:t>Email:  Finaid@howardcc.edu </a:t>
            </a:r>
            <a:endParaRPr lang="en-US" sz="1200" b="1" dirty="0">
              <a:solidFill>
                <a:schemeClr val="accent4">
                  <a:lumMod val="50000"/>
                </a:schemeClr>
              </a:solidFill>
              <a:latin typeface="Arial" panose="020B0604020202020204" pitchFamily="34" charset="0"/>
              <a:cs typeface="Arial" panose="020B0604020202020204" pitchFamily="34" charset="0"/>
            </a:endParaRPr>
          </a:p>
          <a:p>
            <a:pPr>
              <a:lnSpc>
                <a:spcPts val="1600"/>
              </a:lnSpc>
              <a:spcAft>
                <a:spcPts val="900"/>
              </a:spcAft>
            </a:pPr>
            <a:endParaRPr lang="en-US"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endParaRPr kumimoji="0" lang="en-US" dirty="0">
              <a:solidFill>
                <a:schemeClr val="accent5">
                  <a:lumMod val="40000"/>
                  <a:lumOff val="60000"/>
                </a:schemeClr>
              </a:solidFill>
            </a:endParaRPr>
          </a:p>
        </p:txBody>
      </p:sp>
    </p:spTree>
    <p:extLst>
      <p:ext uri="{BB962C8B-B14F-4D97-AF65-F5344CB8AC3E}">
        <p14:creationId xmlns:p14="http://schemas.microsoft.com/office/powerpoint/2010/main" xmlns="" val="11612914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r="794"/>
          <a:stretch/>
        </p:blipFill>
        <p:spPr>
          <a:xfrm>
            <a:off x="-41258" y="0"/>
            <a:ext cx="9144000" cy="576072"/>
          </a:xfrm>
          <a:prstGeom prst="rect">
            <a:avLst/>
          </a:prstGeom>
          <a:ln>
            <a:noFill/>
          </a:ln>
          <a:effectLst>
            <a:outerShdw blurRad="292100" dist="292100" dir="2700000" algn="tl" rotWithShape="0">
              <a:srgbClr val="333333">
                <a:alpha val="65000"/>
              </a:srgbClr>
            </a:outerShdw>
          </a:effectLst>
        </p:spPr>
      </p:pic>
      <p:sp>
        <p:nvSpPr>
          <p:cNvPr id="6" name="Rectangle 5"/>
          <p:cNvSpPr/>
          <p:nvPr/>
        </p:nvSpPr>
        <p:spPr>
          <a:xfrm>
            <a:off x="1829236" y="2341755"/>
            <a:ext cx="3510196" cy="707886"/>
          </a:xfrm>
          <a:prstGeom prst="rect">
            <a:avLst/>
          </a:prstGeom>
        </p:spPr>
        <p:txBody>
          <a:bodyPr wrap="square">
            <a:spAutoFit/>
          </a:bodyPr>
          <a:lstStyle/>
          <a:p>
            <a:r>
              <a:rPr lang="en-US" sz="4000" i="1" spc="-20" dirty="0" smtClean="0">
                <a:solidFill>
                  <a:srgbClr val="6A1416"/>
                </a:solidFill>
                <a:latin typeface="Adobe Caslon Pro" panose="0205050205050A020403" pitchFamily="18" charset="0"/>
                <a:cs typeface="Arial" panose="020B0604020202020204" pitchFamily="34" charset="0"/>
              </a:rPr>
              <a:t>Thank you!</a:t>
            </a:r>
            <a:endParaRPr lang="en-US" sz="4000" i="1" spc="-20" dirty="0">
              <a:solidFill>
                <a:srgbClr val="6A1416"/>
              </a:solidFill>
              <a:latin typeface="Adobe Caslon Pro" panose="0205050205050A020403" pitchFamily="18" charset="0"/>
              <a:cs typeface="Arial" panose="020B0604020202020204" pitchFamily="34" charset="0"/>
            </a:endParaRPr>
          </a:p>
        </p:txBody>
      </p:sp>
      <p:sp>
        <p:nvSpPr>
          <p:cNvPr id="7" name="TextBox 6"/>
          <p:cNvSpPr txBox="1"/>
          <p:nvPr/>
        </p:nvSpPr>
        <p:spPr>
          <a:xfrm>
            <a:off x="1829236" y="2695698"/>
            <a:ext cx="6260664" cy="1323439"/>
          </a:xfrm>
          <a:prstGeom prst="rect">
            <a:avLst/>
          </a:prstGeom>
          <a:noFill/>
        </p:spPr>
        <p:txBody>
          <a:bodyPr wrap="square" rtlCol="0">
            <a:spAutoFit/>
          </a:bodyPr>
          <a:lstStyle/>
          <a:p>
            <a:r>
              <a:rPr lang="en-US" sz="8000" b="1" dirty="0" smtClean="0">
                <a:latin typeface="Arial" panose="020B0604020202020204" pitchFamily="34" charset="0"/>
                <a:cs typeface="Arial" panose="020B0604020202020204" pitchFamily="34" charset="0"/>
              </a:rPr>
              <a:t>Questions?</a:t>
            </a:r>
            <a:endParaRPr lang="en-US" sz="8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19</a:t>
            </a:fld>
            <a:endParaRPr kumimoji="0" lang="en-US" dirty="0">
              <a:solidFill>
                <a:schemeClr val="accent5">
                  <a:lumMod val="40000"/>
                  <a:lumOff val="60000"/>
                </a:schemeClr>
              </a:solidFill>
            </a:endParaRPr>
          </a:p>
        </p:txBody>
      </p:sp>
    </p:spTree>
    <p:extLst>
      <p:ext uri="{BB962C8B-B14F-4D97-AF65-F5344CB8AC3E}">
        <p14:creationId xmlns:p14="http://schemas.microsoft.com/office/powerpoint/2010/main" xmlns="" val="292376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2</a:t>
            </a:fld>
            <a:endParaRPr kumimoji="0" lang="en-US" dirty="0">
              <a:solidFill>
                <a:schemeClr val="accent5">
                  <a:lumMod val="40000"/>
                  <a:lumOff val="60000"/>
                </a:schemeClr>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
        <p:nvSpPr>
          <p:cNvPr id="4" name="Rectangle 3"/>
          <p:cNvSpPr/>
          <p:nvPr/>
        </p:nvSpPr>
        <p:spPr>
          <a:xfrm>
            <a:off x="1391194" y="1071541"/>
            <a:ext cx="6518366" cy="584775"/>
          </a:xfrm>
          <a:prstGeom prst="rect">
            <a:avLst/>
          </a:prstGeom>
        </p:spPr>
        <p:txBody>
          <a:bodyPr wrap="square">
            <a:spAutoFit/>
          </a:bodyPr>
          <a:lstStyle/>
          <a:p>
            <a:r>
              <a:rPr lang="en-US" sz="3200" b="1" dirty="0" smtClean="0">
                <a:latin typeface="Arial" panose="020B0604020202020204" pitchFamily="34" charset="0"/>
                <a:cs typeface="Arial" panose="020B0604020202020204" pitchFamily="34" charset="0"/>
              </a:rPr>
              <a:t>A </a:t>
            </a:r>
            <a:r>
              <a:rPr lang="en-US" sz="3200" b="1" dirty="0">
                <a:latin typeface="Arial" panose="020B0604020202020204" pitchFamily="34" charset="0"/>
                <a:cs typeface="Arial" panose="020B0604020202020204" pitchFamily="34" charset="0"/>
              </a:rPr>
              <a:t>College Education matters!</a:t>
            </a:r>
          </a:p>
        </p:txBody>
      </p:sp>
      <p:sp>
        <p:nvSpPr>
          <p:cNvPr id="5" name="Rectangle 4"/>
          <p:cNvSpPr/>
          <p:nvPr/>
        </p:nvSpPr>
        <p:spPr>
          <a:xfrm>
            <a:off x="1262494" y="2151785"/>
            <a:ext cx="6361611" cy="3231654"/>
          </a:xfrm>
          <a:prstGeom prst="rect">
            <a:avLst/>
          </a:prstGeom>
        </p:spPr>
        <p:txBody>
          <a:bodyPr wrap="square">
            <a:spAutoFit/>
          </a:bodyPr>
          <a:lstStyle/>
          <a:p>
            <a:pPr marL="118872" indent="0">
              <a:buNone/>
            </a:pPr>
            <a:r>
              <a:rPr lang="en-US" b="1" dirty="0" smtClean="0">
                <a:solidFill>
                  <a:schemeClr val="accent4">
                    <a:lumMod val="50000"/>
                  </a:schemeClr>
                </a:solidFill>
                <a:latin typeface="Arial" panose="020B0604020202020204" pitchFamily="34" charset="0"/>
                <a:cs typeface="Arial" panose="020B0604020202020204" pitchFamily="34" charset="0"/>
              </a:rPr>
              <a:t>Average annual </a:t>
            </a:r>
            <a:r>
              <a:rPr lang="en-US" b="1" dirty="0">
                <a:solidFill>
                  <a:schemeClr val="accent4">
                    <a:lumMod val="50000"/>
                  </a:schemeClr>
                </a:solidFill>
                <a:latin typeface="Arial" panose="020B0604020202020204" pitchFamily="34" charset="0"/>
                <a:cs typeface="Arial" panose="020B0604020202020204" pitchFamily="34" charset="0"/>
              </a:rPr>
              <a:t>e</a:t>
            </a:r>
            <a:r>
              <a:rPr lang="en-US" b="1" dirty="0" smtClean="0">
                <a:solidFill>
                  <a:schemeClr val="accent4">
                    <a:lumMod val="50000"/>
                  </a:schemeClr>
                </a:solidFill>
                <a:latin typeface="Arial" panose="020B0604020202020204" pitchFamily="34" charset="0"/>
                <a:cs typeface="Arial" panose="020B0604020202020204" pitchFamily="34" charset="0"/>
              </a:rPr>
              <a:t>arnings in 2015 for fulltime employees 25 to 34 years old by </a:t>
            </a:r>
            <a:r>
              <a:rPr lang="en-US" b="1" dirty="0">
                <a:solidFill>
                  <a:schemeClr val="accent4">
                    <a:lumMod val="50000"/>
                  </a:schemeClr>
                </a:solidFill>
                <a:latin typeface="Arial" panose="020B0604020202020204" pitchFamily="34" charset="0"/>
                <a:cs typeface="Arial" panose="020B0604020202020204" pitchFamily="34" charset="0"/>
              </a:rPr>
              <a:t>l</a:t>
            </a:r>
            <a:r>
              <a:rPr lang="en-US" b="1" dirty="0" smtClean="0">
                <a:solidFill>
                  <a:schemeClr val="accent4">
                    <a:lumMod val="50000"/>
                  </a:schemeClr>
                </a:solidFill>
                <a:latin typeface="Arial" panose="020B0604020202020204" pitchFamily="34" charset="0"/>
                <a:cs typeface="Arial" panose="020B0604020202020204" pitchFamily="34" charset="0"/>
              </a:rPr>
              <a:t>evel of </a:t>
            </a:r>
            <a:r>
              <a:rPr lang="en-US" b="1" dirty="0">
                <a:solidFill>
                  <a:schemeClr val="accent4">
                    <a:lumMod val="50000"/>
                  </a:schemeClr>
                </a:solidFill>
                <a:latin typeface="Arial" panose="020B0604020202020204" pitchFamily="34" charset="0"/>
                <a:cs typeface="Arial" panose="020B0604020202020204" pitchFamily="34" charset="0"/>
              </a:rPr>
              <a:t>e</a:t>
            </a:r>
            <a:r>
              <a:rPr lang="en-US" b="1" dirty="0" smtClean="0">
                <a:solidFill>
                  <a:schemeClr val="accent4">
                    <a:lumMod val="50000"/>
                  </a:schemeClr>
                </a:solidFill>
                <a:latin typeface="Arial" panose="020B0604020202020204" pitchFamily="34" charset="0"/>
                <a:cs typeface="Arial" panose="020B0604020202020204" pitchFamily="34" charset="0"/>
              </a:rPr>
              <a:t>ducational attainment:</a:t>
            </a:r>
          </a:p>
          <a:p>
            <a:pPr marL="118872" indent="0">
              <a:buNone/>
            </a:pPr>
            <a:endParaRPr lang="en-US" dirty="0" smtClean="0">
              <a:solidFill>
                <a:schemeClr val="accent4">
                  <a:lumMod val="50000"/>
                </a:schemeClr>
              </a:solidFill>
              <a:latin typeface="Arial" panose="020B0604020202020204" pitchFamily="34" charset="0"/>
              <a:cs typeface="Arial" panose="020B0604020202020204" pitchFamily="34" charset="0"/>
            </a:endParaRPr>
          </a:p>
          <a:p>
            <a:pPr marL="118872" indent="0">
              <a:buNone/>
            </a:pPr>
            <a:r>
              <a:rPr lang="en-US" dirty="0" smtClean="0">
                <a:solidFill>
                  <a:schemeClr val="accent4">
                    <a:lumMod val="50000"/>
                  </a:schemeClr>
                </a:solidFill>
                <a:latin typeface="Arial" panose="020B0604020202020204" pitchFamily="34" charset="0"/>
                <a:cs typeface="Arial" panose="020B0604020202020204" pitchFamily="34" charset="0"/>
              </a:rPr>
              <a:t>Bachelor’s degree  		</a:t>
            </a:r>
            <a:r>
              <a:rPr lang="en-US" dirty="0" smtClean="0">
                <a:solidFill>
                  <a:srgbClr val="FF0000"/>
                </a:solidFill>
                <a:latin typeface="Arial" panose="020B0604020202020204" pitchFamily="34" charset="0"/>
                <a:cs typeface="Arial" panose="020B0604020202020204" pitchFamily="34" charset="0"/>
              </a:rPr>
              <a:t>$59,124</a:t>
            </a:r>
          </a:p>
          <a:p>
            <a:pPr marL="118872" indent="0">
              <a:buNone/>
            </a:pPr>
            <a:r>
              <a:rPr lang="en-US" dirty="0" smtClean="0">
                <a:solidFill>
                  <a:schemeClr val="accent4">
                    <a:lumMod val="50000"/>
                  </a:schemeClr>
                </a:solidFill>
                <a:latin typeface="Arial" panose="020B0604020202020204" pitchFamily="34" charset="0"/>
                <a:cs typeface="Arial" panose="020B0604020202020204" pitchFamily="34" charset="0"/>
              </a:rPr>
              <a:t>Associate’s degree 		$41,496</a:t>
            </a:r>
          </a:p>
          <a:p>
            <a:pPr marL="118872" indent="0">
              <a:buNone/>
            </a:pPr>
            <a:r>
              <a:rPr lang="en-US" dirty="0" smtClean="0">
                <a:solidFill>
                  <a:schemeClr val="accent4">
                    <a:lumMod val="50000"/>
                  </a:schemeClr>
                </a:solidFill>
                <a:latin typeface="Arial" panose="020B0604020202020204" pitchFamily="34" charset="0"/>
                <a:cs typeface="Arial" panose="020B0604020202020204" pitchFamily="34" charset="0"/>
              </a:rPr>
              <a:t>High school diploma 		</a:t>
            </a:r>
            <a:r>
              <a:rPr lang="en-US" dirty="0" smtClean="0">
                <a:solidFill>
                  <a:srgbClr val="FF0000"/>
                </a:solidFill>
                <a:latin typeface="Arial" panose="020B0604020202020204" pitchFamily="34" charset="0"/>
                <a:cs typeface="Arial" panose="020B0604020202020204" pitchFamily="34" charset="0"/>
              </a:rPr>
              <a:t>$35,256</a:t>
            </a:r>
          </a:p>
          <a:p>
            <a:pPr marL="118872" indent="0">
              <a:buNone/>
            </a:pPr>
            <a:r>
              <a:rPr lang="en-US" dirty="0" smtClean="0">
                <a:solidFill>
                  <a:schemeClr val="accent4">
                    <a:lumMod val="50000"/>
                  </a:schemeClr>
                </a:solidFill>
                <a:latin typeface="Arial" panose="020B0604020202020204" pitchFamily="34" charset="0"/>
                <a:cs typeface="Arial" panose="020B0604020202020204" pitchFamily="34" charset="0"/>
              </a:rPr>
              <a:t>No high school diploma 		$25,636</a:t>
            </a:r>
          </a:p>
          <a:p>
            <a:pPr marL="118872" indent="0">
              <a:buNone/>
            </a:pPr>
            <a:endParaRPr lang="en-US" dirty="0" smtClean="0">
              <a:solidFill>
                <a:schemeClr val="accent4">
                  <a:lumMod val="50000"/>
                </a:schemeClr>
              </a:solidFill>
              <a:latin typeface="Arial" panose="020B0604020202020204" pitchFamily="34" charset="0"/>
              <a:cs typeface="Arial" panose="020B0604020202020204" pitchFamily="34" charset="0"/>
            </a:endParaRPr>
          </a:p>
          <a:p>
            <a:pPr marL="118872" indent="0">
              <a:buNone/>
            </a:pPr>
            <a:r>
              <a:rPr lang="en-US" sz="1100" i="1" dirty="0" smtClean="0">
                <a:solidFill>
                  <a:schemeClr val="accent4">
                    <a:lumMod val="50000"/>
                  </a:schemeClr>
                </a:solidFill>
                <a:latin typeface="Arial" panose="020B0604020202020204" pitchFamily="34" charset="0"/>
                <a:cs typeface="Arial" panose="020B0604020202020204" pitchFamily="34" charset="0"/>
              </a:rPr>
              <a:t>*Those with an Associates degree earned 25% more than those with a high school diploma.</a:t>
            </a:r>
          </a:p>
          <a:p>
            <a:pPr marL="118872" indent="0">
              <a:buNone/>
            </a:pPr>
            <a:endParaRPr lang="en-US" sz="1100" i="1" dirty="0">
              <a:solidFill>
                <a:schemeClr val="accent4">
                  <a:lumMod val="50000"/>
                </a:schemeClr>
              </a:solidFill>
              <a:latin typeface="Arial" panose="020B0604020202020204" pitchFamily="34" charset="0"/>
              <a:cs typeface="Arial" panose="020B0604020202020204" pitchFamily="34" charset="0"/>
            </a:endParaRPr>
          </a:p>
          <a:p>
            <a:pPr marL="118872" indent="0">
              <a:buNone/>
            </a:pPr>
            <a:r>
              <a:rPr lang="en-US" sz="1100" i="1" dirty="0" smtClean="0">
                <a:solidFill>
                  <a:schemeClr val="accent4">
                    <a:lumMod val="50000"/>
                  </a:schemeClr>
                </a:solidFill>
                <a:latin typeface="Arial" panose="020B0604020202020204" pitchFamily="34" charset="0"/>
                <a:cs typeface="Arial" panose="020B0604020202020204" pitchFamily="34" charset="0"/>
              </a:rPr>
              <a:t>*Those with a Bachelor’s degree earned almost </a:t>
            </a:r>
            <a:r>
              <a:rPr lang="en-US" sz="1100" b="1" i="1" dirty="0" smtClean="0">
                <a:solidFill>
                  <a:srgbClr val="FF0000"/>
                </a:solidFill>
                <a:latin typeface="Arial" panose="020B0604020202020204" pitchFamily="34" charset="0"/>
                <a:cs typeface="Arial" panose="020B0604020202020204" pitchFamily="34" charset="0"/>
              </a:rPr>
              <a:t>70% more</a:t>
            </a:r>
            <a:r>
              <a:rPr lang="en-US" sz="1100" i="1" dirty="0" smtClean="0">
                <a:solidFill>
                  <a:schemeClr val="accent4">
                    <a:lumMod val="50000"/>
                  </a:schemeClr>
                </a:solidFill>
                <a:latin typeface="Arial" panose="020B0604020202020204" pitchFamily="34" charset="0"/>
                <a:cs typeface="Arial" panose="020B0604020202020204" pitchFamily="34" charset="0"/>
              </a:rPr>
              <a:t> than those with a high school diploma.</a:t>
            </a:r>
            <a:endParaRPr lang="en-US" sz="1100" i="1" dirty="0">
              <a:solidFill>
                <a:schemeClr val="accent4">
                  <a:lumMod val="50000"/>
                </a:schemeClr>
              </a:solidFill>
              <a:latin typeface="Arial" panose="020B0604020202020204" pitchFamily="34" charset="0"/>
              <a:cs typeface="Arial" panose="020B0604020202020204" pitchFamily="34" charset="0"/>
            </a:endParaRPr>
          </a:p>
          <a:p>
            <a:pPr marL="118872" indent="0">
              <a:buNone/>
            </a:pPr>
            <a:endParaRPr lang="en-US" dirty="0" smtClean="0">
              <a:solidFill>
                <a:schemeClr val="accent4">
                  <a:lumMod val="50000"/>
                </a:schemeClr>
              </a:solidFill>
              <a:latin typeface="Arial" panose="020B0604020202020204" pitchFamily="34" charset="0"/>
              <a:cs typeface="Arial" panose="020B0604020202020204" pitchFamily="34" charset="0"/>
            </a:endParaRPr>
          </a:p>
          <a:p>
            <a:pPr marL="118872" indent="0">
              <a:buNone/>
            </a:pPr>
            <a:r>
              <a:rPr lang="en-US" sz="900" i="1" dirty="0" smtClean="0">
                <a:solidFill>
                  <a:schemeClr val="accent4">
                    <a:lumMod val="50000"/>
                  </a:schemeClr>
                </a:solidFill>
                <a:latin typeface="Arial" panose="020B0604020202020204" pitchFamily="34" charset="0"/>
                <a:cs typeface="Arial" panose="020B0604020202020204" pitchFamily="34" charset="0"/>
              </a:rPr>
              <a:t>Source</a:t>
            </a:r>
            <a:r>
              <a:rPr lang="en-US" sz="900" i="1" dirty="0">
                <a:solidFill>
                  <a:schemeClr val="accent4">
                    <a:lumMod val="50000"/>
                  </a:schemeClr>
                </a:solidFill>
                <a:latin typeface="Arial" panose="020B0604020202020204" pitchFamily="34" charset="0"/>
                <a:cs typeface="Arial" panose="020B0604020202020204" pitchFamily="34" charset="0"/>
              </a:rPr>
              <a:t>:  http://www.bls.gov/emp/ep_chart_001.htm</a:t>
            </a:r>
          </a:p>
        </p:txBody>
      </p:sp>
    </p:spTree>
    <p:extLst>
      <p:ext uri="{BB962C8B-B14F-4D97-AF65-F5344CB8AC3E}">
        <p14:creationId xmlns:p14="http://schemas.microsoft.com/office/powerpoint/2010/main" xmlns="" val="134614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6B1FF6-39B9-40F5-8B67-33C6354A3D4F}" type="slidenum">
              <a:rPr kumimoji="0" lang="en-US" smtClean="0"/>
              <a:pPr/>
              <a:t>3</a:t>
            </a:fld>
            <a:endParaRPr kumimoji="0" lang="en-US" dirty="0">
              <a:solidFill>
                <a:srgbClr val="FFFFFF"/>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
        <p:nvSpPr>
          <p:cNvPr id="4" name="Rectangle 3"/>
          <p:cNvSpPr/>
          <p:nvPr/>
        </p:nvSpPr>
        <p:spPr>
          <a:xfrm>
            <a:off x="1097281" y="2230530"/>
            <a:ext cx="7510272" cy="4616648"/>
          </a:xfrm>
          <a:prstGeom prst="rect">
            <a:avLst/>
          </a:prstGeom>
        </p:spPr>
        <p:txBody>
          <a:bodyPr wrap="square">
            <a:spAutoFit/>
          </a:bodyPr>
          <a:lstStyle/>
          <a:p>
            <a:pPr indent="0">
              <a:lnSpc>
                <a:spcPts val="2000"/>
              </a:lnSpc>
              <a:buNone/>
            </a:pPr>
            <a:r>
              <a:rPr lang="en-US" b="1" dirty="0" smtClean="0">
                <a:solidFill>
                  <a:schemeClr val="accent4">
                    <a:lumMod val="50000"/>
                  </a:schemeClr>
                </a:solidFill>
                <a:latin typeface="Arial" panose="020B0604020202020204" pitchFamily="34" charset="0"/>
                <a:cs typeface="Arial" panose="020B0604020202020204" pitchFamily="34" charset="0"/>
              </a:rPr>
              <a:t>The College Board reports that the average annual tuition and fees by type of college is:</a:t>
            </a:r>
          </a:p>
          <a:p>
            <a:pPr indent="0">
              <a:lnSpc>
                <a:spcPts val="2000"/>
              </a:lnSpc>
              <a:buNone/>
            </a:pPr>
            <a:endParaRPr lang="en-US" b="1" dirty="0">
              <a:solidFill>
                <a:schemeClr val="accent4">
                  <a:lumMod val="50000"/>
                </a:schemeClr>
              </a:solidFill>
              <a:latin typeface="Arial" panose="020B0604020202020204" pitchFamily="34" charset="0"/>
              <a:cs typeface="Arial" panose="020B0604020202020204" pitchFamily="34" charset="0"/>
            </a:endParaRPr>
          </a:p>
          <a:p>
            <a:r>
              <a:rPr lang="en-US" sz="1600" dirty="0" smtClean="0">
                <a:solidFill>
                  <a:schemeClr val="accent4">
                    <a:lumMod val="50000"/>
                  </a:schemeClr>
                </a:solidFill>
                <a:latin typeface="Arial" panose="020B0604020202020204" pitchFamily="34" charset="0"/>
                <a:cs typeface="Arial" panose="020B0604020202020204" pitchFamily="34" charset="0"/>
              </a:rPr>
              <a:t>Private </a:t>
            </a:r>
            <a:r>
              <a:rPr lang="en-US" sz="1600" dirty="0">
                <a:solidFill>
                  <a:schemeClr val="accent4">
                    <a:lumMod val="50000"/>
                  </a:schemeClr>
                </a:solidFill>
                <a:latin typeface="Arial" panose="020B0604020202020204" pitchFamily="34" charset="0"/>
                <a:cs typeface="Arial" panose="020B0604020202020204" pitchFamily="34" charset="0"/>
              </a:rPr>
              <a:t>Colleges </a:t>
            </a:r>
            <a:r>
              <a:rPr lang="en-US" sz="1600" dirty="0" smtClean="0">
                <a:solidFill>
                  <a:schemeClr val="accent4">
                    <a:lumMod val="50000"/>
                  </a:schemeClr>
                </a:solidFill>
                <a:latin typeface="Arial" panose="020B0604020202020204" pitchFamily="34" charset="0"/>
                <a:cs typeface="Arial" panose="020B0604020202020204" pitchFamily="34" charset="0"/>
              </a:rPr>
              <a:t>	 </a:t>
            </a:r>
            <a:r>
              <a:rPr lang="en-US" sz="1600" dirty="0">
                <a:solidFill>
                  <a:schemeClr val="accent4">
                    <a:lumMod val="50000"/>
                  </a:schemeClr>
                </a:solidFill>
                <a:latin typeface="Arial" panose="020B0604020202020204" pitchFamily="34" charset="0"/>
                <a:cs typeface="Arial" panose="020B0604020202020204" pitchFamily="34" charset="0"/>
              </a:rPr>
              <a:t>		</a:t>
            </a:r>
            <a:r>
              <a:rPr lang="en-US" sz="1600" dirty="0" smtClean="0">
                <a:solidFill>
                  <a:schemeClr val="accent4">
                    <a:lumMod val="50000"/>
                  </a:schemeClr>
                </a:solidFill>
                <a:latin typeface="Arial" panose="020B0604020202020204" pitchFamily="34" charset="0"/>
                <a:cs typeface="Arial" panose="020B0604020202020204" pitchFamily="34" charset="0"/>
              </a:rPr>
              <a:t>$ 32,410</a:t>
            </a:r>
            <a:endParaRPr lang="en-US" sz="1600" dirty="0">
              <a:solidFill>
                <a:schemeClr val="accent4">
                  <a:lumMod val="50000"/>
                </a:schemeClr>
              </a:solidFill>
              <a:latin typeface="Arial" panose="020B0604020202020204" pitchFamily="34" charset="0"/>
              <a:cs typeface="Arial" panose="020B0604020202020204" pitchFamily="34" charset="0"/>
            </a:endParaRPr>
          </a:p>
          <a:p>
            <a:r>
              <a:rPr lang="en-US" sz="1600" dirty="0" smtClean="0">
                <a:solidFill>
                  <a:schemeClr val="accent4">
                    <a:lumMod val="50000"/>
                  </a:schemeClr>
                </a:solidFill>
                <a:latin typeface="Arial" panose="020B0604020202020204" pitchFamily="34" charset="0"/>
                <a:cs typeface="Arial" panose="020B0604020202020204" pitchFamily="34" charset="0"/>
              </a:rPr>
              <a:t>Public 4 Year, Out of State		$ 23,890</a:t>
            </a:r>
          </a:p>
          <a:p>
            <a:r>
              <a:rPr lang="en-US" sz="1600" dirty="0" smtClean="0">
                <a:solidFill>
                  <a:schemeClr val="accent4">
                    <a:lumMod val="50000"/>
                  </a:schemeClr>
                </a:solidFill>
                <a:latin typeface="Arial" panose="020B0604020202020204" pitchFamily="34" charset="0"/>
                <a:cs typeface="Arial" panose="020B0604020202020204" pitchFamily="34" charset="0"/>
              </a:rPr>
              <a:t>Public </a:t>
            </a:r>
            <a:r>
              <a:rPr lang="en-US" sz="1600" dirty="0">
                <a:solidFill>
                  <a:schemeClr val="accent4">
                    <a:lumMod val="50000"/>
                  </a:schemeClr>
                </a:solidFill>
                <a:latin typeface="Arial" panose="020B0604020202020204" pitchFamily="34" charset="0"/>
                <a:cs typeface="Arial" panose="020B0604020202020204" pitchFamily="34" charset="0"/>
              </a:rPr>
              <a:t>4 Year, </a:t>
            </a:r>
            <a:r>
              <a:rPr lang="en-US" sz="1600" dirty="0" smtClean="0">
                <a:solidFill>
                  <a:schemeClr val="accent4">
                    <a:lumMod val="50000"/>
                  </a:schemeClr>
                </a:solidFill>
                <a:latin typeface="Arial" panose="020B0604020202020204" pitchFamily="34" charset="0"/>
                <a:cs typeface="Arial" panose="020B0604020202020204" pitchFamily="34" charset="0"/>
              </a:rPr>
              <a:t>In state 		$   9,410</a:t>
            </a:r>
          </a:p>
          <a:p>
            <a:r>
              <a:rPr lang="en-US" sz="1600" dirty="0" smtClean="0">
                <a:solidFill>
                  <a:schemeClr val="tx2">
                    <a:lumMod val="50000"/>
                  </a:schemeClr>
                </a:solidFill>
                <a:latin typeface="Arial" panose="020B0604020202020204" pitchFamily="34" charset="0"/>
                <a:cs typeface="Arial" panose="020B0604020202020204" pitchFamily="34" charset="0"/>
              </a:rPr>
              <a:t>Community </a:t>
            </a:r>
            <a:r>
              <a:rPr lang="en-US" sz="1600" dirty="0">
                <a:solidFill>
                  <a:schemeClr val="tx2">
                    <a:lumMod val="50000"/>
                  </a:schemeClr>
                </a:solidFill>
                <a:latin typeface="Arial" panose="020B0604020202020204" pitchFamily="34" charset="0"/>
                <a:cs typeface="Arial" panose="020B0604020202020204" pitchFamily="34" charset="0"/>
              </a:rPr>
              <a:t>College 		</a:t>
            </a:r>
            <a:r>
              <a:rPr lang="en-US" sz="1600" dirty="0" smtClean="0">
                <a:solidFill>
                  <a:schemeClr val="tx2">
                    <a:lumMod val="50000"/>
                  </a:schemeClr>
                </a:solidFill>
                <a:latin typeface="Arial" panose="020B0604020202020204" pitchFamily="34" charset="0"/>
                <a:cs typeface="Arial" panose="020B0604020202020204" pitchFamily="34" charset="0"/>
              </a:rPr>
              <a:t>	$   3,440</a:t>
            </a:r>
          </a:p>
          <a:p>
            <a:endParaRPr lang="en-US" sz="800" dirty="0" smtClean="0">
              <a:solidFill>
                <a:schemeClr val="accent4">
                  <a:lumMod val="50000"/>
                </a:schemeClr>
              </a:solidFill>
              <a:latin typeface="Arial" panose="020B0604020202020204" pitchFamily="34" charset="0"/>
              <a:cs typeface="Arial" panose="020B0604020202020204" pitchFamily="34" charset="0"/>
            </a:endParaRPr>
          </a:p>
          <a:p>
            <a:r>
              <a:rPr lang="en-US" sz="800" i="1" dirty="0" smtClean="0">
                <a:solidFill>
                  <a:schemeClr val="accent4">
                    <a:lumMod val="50000"/>
                  </a:schemeClr>
                </a:solidFill>
                <a:latin typeface="Arial" panose="020B0604020202020204" pitchFamily="34" charset="0"/>
                <a:cs typeface="Arial" panose="020B0604020202020204" pitchFamily="34" charset="0"/>
              </a:rPr>
              <a:t>*Other non-tuition expenses average another $10k to $15 per year.</a:t>
            </a:r>
            <a:endParaRPr lang="en-US" sz="800" i="1" dirty="0">
              <a:solidFill>
                <a:schemeClr val="accent4">
                  <a:lumMod val="50000"/>
                </a:schemeClr>
              </a:solidFill>
              <a:latin typeface="Arial" panose="020B0604020202020204" pitchFamily="34" charset="0"/>
              <a:cs typeface="Arial" panose="020B0604020202020204" pitchFamily="34" charset="0"/>
            </a:endParaRPr>
          </a:p>
          <a:p>
            <a:pPr>
              <a:buNone/>
              <a:tabLst>
                <a:tab pos="3892550" algn="l"/>
              </a:tabLst>
            </a:pPr>
            <a:endParaRPr lang="en-US" dirty="0">
              <a:solidFill>
                <a:schemeClr val="accent4">
                  <a:lumMod val="50000"/>
                </a:schemeClr>
              </a:solidFill>
              <a:latin typeface="Arial" panose="020B0604020202020204" pitchFamily="34" charset="0"/>
              <a:cs typeface="Arial" panose="020B0604020202020204" pitchFamily="34" charset="0"/>
            </a:endParaRPr>
          </a:p>
          <a:p>
            <a:pPr>
              <a:buNone/>
              <a:tabLst>
                <a:tab pos="3030538" algn="l"/>
              </a:tabLst>
            </a:pPr>
            <a:r>
              <a:rPr lang="en-US" b="1" dirty="0">
                <a:solidFill>
                  <a:schemeClr val="accent4">
                    <a:lumMod val="50000"/>
                  </a:schemeClr>
                </a:solidFill>
                <a:latin typeface="Arial" panose="020B0604020202020204" pitchFamily="34" charset="0"/>
                <a:cs typeface="Arial" panose="020B0604020202020204" pitchFamily="34" charset="0"/>
              </a:rPr>
              <a:t>	</a:t>
            </a:r>
            <a:r>
              <a:rPr lang="en-US" sz="1600" b="1" dirty="0" smtClean="0">
                <a:solidFill>
                  <a:schemeClr val="accent4">
                    <a:lumMod val="50000"/>
                  </a:schemeClr>
                </a:solidFill>
                <a:latin typeface="Arial" panose="020B0604020202020204" pitchFamily="34" charset="0"/>
                <a:cs typeface="Arial" panose="020B0604020202020204" pitchFamily="34" charset="0"/>
              </a:rPr>
              <a:t>That’s about </a:t>
            </a:r>
            <a:r>
              <a:rPr lang="en-US" sz="1600" b="1" u="sng" dirty="0">
                <a:solidFill>
                  <a:srgbClr val="FF0000"/>
                </a:solidFill>
                <a:latin typeface="Arial" panose="020B0604020202020204" pitchFamily="34" charset="0"/>
                <a:cs typeface="Arial" panose="020B0604020202020204" pitchFamily="34" charset="0"/>
              </a:rPr>
              <a:t>$100,000 </a:t>
            </a:r>
            <a:r>
              <a:rPr lang="en-US" sz="1600" b="1" dirty="0" smtClean="0">
                <a:solidFill>
                  <a:schemeClr val="accent4">
                    <a:lumMod val="50000"/>
                  </a:schemeClr>
                </a:solidFill>
                <a:latin typeface="Arial" panose="020B0604020202020204" pitchFamily="34" charset="0"/>
                <a:cs typeface="Arial" panose="020B0604020202020204" pitchFamily="34" charset="0"/>
              </a:rPr>
              <a:t>at a public, </a:t>
            </a:r>
          </a:p>
          <a:p>
            <a:pPr>
              <a:buNone/>
              <a:tabLst>
                <a:tab pos="3030538" algn="l"/>
              </a:tabLst>
            </a:pPr>
            <a:r>
              <a:rPr lang="en-US" sz="1600" b="1" dirty="0">
                <a:solidFill>
                  <a:schemeClr val="accent4">
                    <a:lumMod val="50000"/>
                  </a:schemeClr>
                </a:solidFill>
                <a:latin typeface="Arial" panose="020B0604020202020204" pitchFamily="34" charset="0"/>
                <a:cs typeface="Arial" panose="020B0604020202020204" pitchFamily="34" charset="0"/>
              </a:rPr>
              <a:t>	</a:t>
            </a:r>
            <a:r>
              <a:rPr lang="en-US" sz="1600" b="1" dirty="0" smtClean="0">
                <a:solidFill>
                  <a:schemeClr val="accent4">
                    <a:lumMod val="50000"/>
                  </a:schemeClr>
                </a:solidFill>
                <a:latin typeface="Arial" panose="020B0604020202020204" pitchFamily="34" charset="0"/>
                <a:cs typeface="Arial" panose="020B0604020202020204" pitchFamily="34" charset="0"/>
              </a:rPr>
              <a:t>in-state 4-year college to live on campus and to earn a	and earn a bachelor degree!</a:t>
            </a:r>
          </a:p>
          <a:p>
            <a:pPr>
              <a:buNone/>
              <a:tabLst>
                <a:tab pos="3030538" algn="l"/>
              </a:tabLst>
            </a:pPr>
            <a:r>
              <a:rPr lang="en-US" sz="1600" b="1" dirty="0">
                <a:solidFill>
                  <a:schemeClr val="accent4">
                    <a:lumMod val="50000"/>
                  </a:schemeClr>
                </a:solidFill>
                <a:latin typeface="Arial" panose="020B0604020202020204" pitchFamily="34" charset="0"/>
                <a:cs typeface="Arial" panose="020B0604020202020204" pitchFamily="34" charset="0"/>
              </a:rPr>
              <a:t>	</a:t>
            </a:r>
            <a:endParaRPr lang="en-US" sz="1200" b="1" dirty="0">
              <a:solidFill>
                <a:schemeClr val="accent4">
                  <a:lumMod val="50000"/>
                </a:schemeClr>
              </a:solidFill>
              <a:latin typeface="Arial" panose="020B0604020202020204" pitchFamily="34" charset="0"/>
              <a:cs typeface="Arial" panose="020B0604020202020204" pitchFamily="34" charset="0"/>
            </a:endParaRPr>
          </a:p>
          <a:p>
            <a:pPr>
              <a:buNone/>
              <a:tabLst>
                <a:tab pos="3030538" algn="l"/>
              </a:tabLst>
            </a:pPr>
            <a:endParaRPr lang="en-US" sz="1200" b="1" dirty="0" smtClean="0">
              <a:solidFill>
                <a:schemeClr val="accent4">
                  <a:lumMod val="50000"/>
                </a:schemeClr>
              </a:solidFill>
              <a:latin typeface="Arial" panose="020B0604020202020204" pitchFamily="34" charset="0"/>
              <a:cs typeface="Arial" panose="020B0604020202020204" pitchFamily="34" charset="0"/>
            </a:endParaRPr>
          </a:p>
          <a:p>
            <a:pPr>
              <a:buNone/>
              <a:tabLst>
                <a:tab pos="3030538" algn="l"/>
              </a:tabLst>
            </a:pPr>
            <a:endParaRPr lang="en-US" sz="1200" b="1" dirty="0">
              <a:solidFill>
                <a:schemeClr val="accent4">
                  <a:lumMod val="50000"/>
                </a:schemeClr>
              </a:solidFill>
              <a:latin typeface="Arial" panose="020B0604020202020204" pitchFamily="34" charset="0"/>
              <a:cs typeface="Arial" panose="020B0604020202020204" pitchFamily="34" charset="0"/>
            </a:endParaRPr>
          </a:p>
          <a:p>
            <a:pPr>
              <a:buNone/>
              <a:tabLst>
                <a:tab pos="3030538" algn="l"/>
              </a:tabLst>
            </a:pPr>
            <a:endParaRPr lang="en-US" sz="1200" b="1" dirty="0" smtClean="0">
              <a:solidFill>
                <a:schemeClr val="accent4">
                  <a:lumMod val="50000"/>
                </a:schemeClr>
              </a:solidFill>
              <a:latin typeface="Arial" panose="020B0604020202020204" pitchFamily="34" charset="0"/>
              <a:cs typeface="Arial" panose="020B0604020202020204" pitchFamily="34" charset="0"/>
            </a:endParaRPr>
          </a:p>
          <a:p>
            <a:pPr>
              <a:buNone/>
              <a:tabLst>
                <a:tab pos="3030538" algn="l"/>
              </a:tabLst>
            </a:pPr>
            <a:endParaRPr lang="en-US" sz="1200" b="1" dirty="0" smtClean="0">
              <a:solidFill>
                <a:schemeClr val="accent4">
                  <a:lumMod val="50000"/>
                </a:schemeClr>
              </a:solidFill>
              <a:latin typeface="Arial" panose="020B0604020202020204" pitchFamily="34" charset="0"/>
              <a:cs typeface="Arial" panose="020B0604020202020204" pitchFamily="34" charset="0"/>
            </a:endParaRPr>
          </a:p>
          <a:p>
            <a:pPr>
              <a:buNone/>
              <a:tabLst>
                <a:tab pos="3030538" algn="l"/>
              </a:tabLst>
            </a:pPr>
            <a:endParaRPr lang="en-US" sz="1200" b="1" dirty="0">
              <a:solidFill>
                <a:schemeClr val="accent4">
                  <a:lumMod val="50000"/>
                </a:schemeClr>
              </a:solidFill>
              <a:latin typeface="Arial" panose="020B0604020202020204" pitchFamily="34" charset="0"/>
              <a:cs typeface="Arial" panose="020B0604020202020204" pitchFamily="34" charset="0"/>
            </a:endParaRPr>
          </a:p>
          <a:p>
            <a:pPr>
              <a:tabLst>
                <a:tab pos="3030538" algn="l"/>
              </a:tabLst>
            </a:pPr>
            <a:r>
              <a:rPr lang="en-US" sz="800" i="1" dirty="0">
                <a:solidFill>
                  <a:schemeClr val="bg1"/>
                </a:solidFill>
              </a:rPr>
              <a:t> </a:t>
            </a:r>
            <a:r>
              <a:rPr lang="en-US" sz="800" i="1" dirty="0">
                <a:solidFill>
                  <a:schemeClr val="bg1"/>
                </a:solidFill>
                <a:latin typeface="Arial" panose="020B0604020202020204" pitchFamily="34" charset="0"/>
                <a:cs typeface="Arial" panose="020B0604020202020204" pitchFamily="34" charset="0"/>
              </a:rPr>
              <a:t>https://bigfuture.collegeboard.org/pay-for-college/college-costs/college-costs-faqs </a:t>
            </a:r>
            <a:endParaRPr lang="en-US" sz="800" b="1" i="1" dirty="0">
              <a:solidFill>
                <a:schemeClr val="bg1"/>
              </a:solidFill>
              <a:latin typeface="Arial" panose="020B0604020202020204" pitchFamily="34" charset="0"/>
              <a:cs typeface="Arial" panose="020B0604020202020204" pitchFamily="34" charset="0"/>
            </a:endParaRPr>
          </a:p>
          <a:p>
            <a:pPr>
              <a:buNone/>
              <a:tabLst>
                <a:tab pos="3030538" algn="l"/>
              </a:tabLst>
            </a:pPr>
            <a:endParaRPr lang="en-US" sz="1200" b="1" dirty="0">
              <a:solidFill>
                <a:schemeClr val="accent4">
                  <a:lumMod val="50000"/>
                </a:schemeClr>
              </a:solidFill>
              <a:latin typeface="Arial" panose="020B0604020202020204" pitchFamily="34" charset="0"/>
              <a:cs typeface="Arial" panose="020B0604020202020204" pitchFamily="34" charset="0"/>
            </a:endParaRPr>
          </a:p>
        </p:txBody>
      </p:sp>
      <p:sp>
        <p:nvSpPr>
          <p:cNvPr id="5" name="Rectangle 4"/>
          <p:cNvSpPr/>
          <p:nvPr/>
        </p:nvSpPr>
        <p:spPr>
          <a:xfrm>
            <a:off x="1432560" y="1111851"/>
            <a:ext cx="7260336" cy="1246495"/>
          </a:xfrm>
          <a:prstGeom prst="rect">
            <a:avLst/>
          </a:prstGeom>
        </p:spPr>
        <p:txBody>
          <a:bodyPr wrap="square">
            <a:spAutoFit/>
          </a:bodyPr>
          <a:lstStyle/>
          <a:p>
            <a:pPr>
              <a:lnSpc>
                <a:spcPts val="3000"/>
              </a:lnSpc>
            </a:pPr>
            <a:r>
              <a:rPr lang="en-US" sz="3200" b="1" dirty="0">
                <a:latin typeface="Arial" panose="020B0604020202020204" pitchFamily="34" charset="0"/>
                <a:cs typeface="Arial" panose="020B0604020202020204" pitchFamily="34" charset="0"/>
              </a:rPr>
              <a:t>Is </a:t>
            </a:r>
            <a:r>
              <a:rPr lang="en-US" sz="3200" b="1" dirty="0" smtClean="0">
                <a:latin typeface="Arial" panose="020B0604020202020204" pitchFamily="34" charset="0"/>
                <a:cs typeface="Arial" panose="020B0604020202020204" pitchFamily="34" charset="0"/>
              </a:rPr>
              <a:t>cost </a:t>
            </a:r>
            <a:r>
              <a:rPr lang="en-US" sz="3200" b="1" dirty="0">
                <a:latin typeface="Arial" panose="020B0604020202020204" pitchFamily="34" charset="0"/>
                <a:cs typeface="Arial" panose="020B0604020202020204" pitchFamily="34" charset="0"/>
              </a:rPr>
              <a:t>a </a:t>
            </a:r>
            <a:r>
              <a:rPr lang="en-US" sz="3200" b="1" dirty="0" smtClean="0">
                <a:latin typeface="Arial" panose="020B0604020202020204" pitchFamily="34" charset="0"/>
                <a:cs typeface="Arial" panose="020B0604020202020204" pitchFamily="34" charset="0"/>
              </a:rPr>
              <a:t>factor </a:t>
            </a:r>
            <a:r>
              <a:rPr lang="en-US" sz="3200" b="1" dirty="0">
                <a:latin typeface="Arial" panose="020B0604020202020204" pitchFamily="34" charset="0"/>
                <a:cs typeface="Arial" panose="020B0604020202020204" pitchFamily="34" charset="0"/>
              </a:rPr>
              <a:t>in </a:t>
            </a:r>
            <a:r>
              <a:rPr lang="en-US" sz="3200" b="1" dirty="0" smtClean="0">
                <a:latin typeface="Arial" panose="020B0604020202020204" pitchFamily="34" charset="0"/>
                <a:cs typeface="Arial" panose="020B0604020202020204" pitchFamily="34" charset="0"/>
              </a:rPr>
              <a:t>choosing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a college?</a:t>
            </a:r>
          </a:p>
          <a:p>
            <a:pPr>
              <a:lnSpc>
                <a:spcPts val="3000"/>
              </a:lnSpc>
            </a:pPr>
            <a:endParaRPr lang="en-US" sz="2800" b="1" dirty="0">
              <a:latin typeface="Arial Black" panose="020B0A040201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2658" y="4372744"/>
            <a:ext cx="3492500" cy="1968500"/>
          </a:xfrm>
          <a:prstGeom prst="rect">
            <a:avLst/>
          </a:prstGeom>
        </p:spPr>
      </p:pic>
    </p:spTree>
    <p:extLst>
      <p:ext uri="{BB962C8B-B14F-4D97-AF65-F5344CB8AC3E}">
        <p14:creationId xmlns:p14="http://schemas.microsoft.com/office/powerpoint/2010/main" xmlns="" val="924780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4</a:t>
            </a:fld>
            <a:endParaRPr kumimoji="0" lang="en-US" dirty="0">
              <a:solidFill>
                <a:schemeClr val="accent5">
                  <a:lumMod val="40000"/>
                  <a:lumOff val="60000"/>
                </a:schemeClr>
              </a:solidFill>
            </a:endParaRPr>
          </a:p>
        </p:txBody>
      </p:sp>
      <p:sp>
        <p:nvSpPr>
          <p:cNvPr id="3" name="Rectangle 2"/>
          <p:cNvSpPr/>
          <p:nvPr/>
        </p:nvSpPr>
        <p:spPr>
          <a:xfrm>
            <a:off x="1386655" y="1053300"/>
            <a:ext cx="7757345" cy="964367"/>
          </a:xfrm>
          <a:prstGeom prst="rect">
            <a:avLst/>
          </a:prstGeom>
        </p:spPr>
        <p:txBody>
          <a:bodyPr wrap="square">
            <a:spAutoFit/>
          </a:bodyPr>
          <a:lstStyle/>
          <a:p>
            <a:pPr>
              <a:lnSpc>
                <a:spcPts val="3400"/>
              </a:lnSpc>
            </a:pPr>
            <a:r>
              <a:rPr lang="en-US" sz="3200" b="1" dirty="0">
                <a:latin typeface="Arial" panose="020B0604020202020204" pitchFamily="34" charset="0"/>
                <a:cs typeface="Arial" panose="020B0604020202020204" pitchFamily="34" charset="0"/>
              </a:rPr>
              <a:t>Summary of Aid </a:t>
            </a:r>
            <a:endParaRPr lang="en-US" sz="3200" b="1" dirty="0" smtClean="0">
              <a:latin typeface="Arial" panose="020B0604020202020204" pitchFamily="34" charset="0"/>
              <a:cs typeface="Arial" panose="020B0604020202020204" pitchFamily="34" charset="0"/>
            </a:endParaRPr>
          </a:p>
          <a:p>
            <a:pPr>
              <a:lnSpc>
                <a:spcPts val="3400"/>
              </a:lnSpc>
            </a:pPr>
            <a:r>
              <a:rPr lang="en-US" sz="3200" b="1" dirty="0" smtClean="0">
                <a:latin typeface="Arial" panose="020B0604020202020204" pitchFamily="34" charset="0"/>
                <a:cs typeface="Arial" panose="020B0604020202020204" pitchFamily="34" charset="0"/>
              </a:rPr>
              <a:t>By Sources and </a:t>
            </a:r>
            <a:r>
              <a:rPr lang="en-US" sz="3200" b="1" dirty="0">
                <a:latin typeface="Arial" panose="020B0604020202020204" pitchFamily="34" charset="0"/>
                <a:cs typeface="Arial" panose="020B0604020202020204" pitchFamily="34" charset="0"/>
              </a:rPr>
              <a:t>Types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graphicFrame>
        <p:nvGraphicFramePr>
          <p:cNvPr id="6" name="Content Placeholder 4"/>
          <p:cNvGraphicFramePr>
            <a:graphicFrameLocks/>
          </p:cNvGraphicFramePr>
          <p:nvPr>
            <p:extLst>
              <p:ext uri="{D42A27DB-BD31-4B8C-83A1-F6EECF244321}">
                <p14:modId xmlns:p14="http://schemas.microsoft.com/office/powerpoint/2010/main" xmlns="" val="1987001415"/>
              </p:ext>
            </p:extLst>
          </p:nvPr>
        </p:nvGraphicFramePr>
        <p:xfrm>
          <a:off x="572658" y="2443809"/>
          <a:ext cx="7922949" cy="2390402"/>
        </p:xfrm>
        <a:graphic>
          <a:graphicData uri="http://schemas.openxmlformats.org/drawingml/2006/table">
            <a:tbl>
              <a:tblPr>
                <a:tableStyleId>{8FD4443E-F989-4FC4-A0C8-D5A2AF1F390B}</a:tableStyleId>
              </a:tblPr>
              <a:tblGrid>
                <a:gridCol w="1380833"/>
                <a:gridCol w="1620982"/>
                <a:gridCol w="1751956"/>
                <a:gridCol w="1584589"/>
                <a:gridCol w="1584589"/>
              </a:tblGrid>
              <a:tr h="388901">
                <a:tc>
                  <a:txBody>
                    <a:bodyPr/>
                    <a:lstStyle/>
                    <a:p>
                      <a:pPr algn="l" fontAlgn="b"/>
                      <a:r>
                        <a:rPr lang="en-US" sz="1100" b="1" u="none" strike="noStrike" dirty="0" smtClean="0">
                          <a:solidFill>
                            <a:srgbClr val="E3D6A5"/>
                          </a:solidFill>
                          <a:effectLst/>
                        </a:rPr>
                        <a:t>  </a:t>
                      </a:r>
                      <a:endParaRPr lang="en-US" sz="1800" b="1" i="0" u="none" strike="noStrike" dirty="0">
                        <a:solidFill>
                          <a:srgbClr val="E3D6A5"/>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b"/>
                      <a:r>
                        <a:rPr lang="en-US" sz="2000" b="1" u="none" strike="noStrike" dirty="0">
                          <a:solidFill>
                            <a:srgbClr val="E4D8AA"/>
                          </a:solidFill>
                          <a:effectLst/>
                          <a:latin typeface="Arial" panose="020B0604020202020204" pitchFamily="34" charset="0"/>
                          <a:cs typeface="Arial" panose="020B0604020202020204" pitchFamily="34" charset="0"/>
                        </a:rPr>
                        <a:t>Federal</a:t>
                      </a:r>
                      <a:endParaRPr lang="en-US" sz="2000" b="1" i="0" u="none" strike="noStrike" dirty="0">
                        <a:solidFill>
                          <a:srgbClr val="E4D8AA"/>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b"/>
                      <a:r>
                        <a:rPr lang="en-US" sz="2000" b="1" u="none" strike="noStrike" dirty="0">
                          <a:solidFill>
                            <a:srgbClr val="E4D8AA"/>
                          </a:solidFill>
                          <a:effectLst/>
                          <a:latin typeface="Arial" panose="020B0604020202020204" pitchFamily="34" charset="0"/>
                          <a:cs typeface="Arial" panose="020B0604020202020204" pitchFamily="34" charset="0"/>
                        </a:rPr>
                        <a:t>State</a:t>
                      </a:r>
                      <a:endParaRPr lang="en-US" sz="2000" b="1" i="0" u="none" strike="noStrike" dirty="0">
                        <a:solidFill>
                          <a:srgbClr val="E4D8AA"/>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b"/>
                      <a:r>
                        <a:rPr lang="en-US" sz="2000" b="1" u="none" strike="noStrike" dirty="0">
                          <a:solidFill>
                            <a:srgbClr val="E4D8AA"/>
                          </a:solidFill>
                          <a:effectLst/>
                          <a:latin typeface="Arial" panose="020B0604020202020204" pitchFamily="34" charset="0"/>
                          <a:cs typeface="Arial" panose="020B0604020202020204" pitchFamily="34" charset="0"/>
                        </a:rPr>
                        <a:t>College</a:t>
                      </a:r>
                      <a:endParaRPr lang="en-US" sz="2000" b="1" i="0" u="none" strike="noStrike" dirty="0">
                        <a:solidFill>
                          <a:srgbClr val="E4D8AA"/>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fontAlgn="b"/>
                      <a:r>
                        <a:rPr lang="en-US" sz="2000" b="1" u="none" strike="noStrike" dirty="0">
                          <a:solidFill>
                            <a:srgbClr val="E4D8AA"/>
                          </a:solidFill>
                          <a:effectLst/>
                          <a:latin typeface="Arial" panose="020B0604020202020204" pitchFamily="34" charset="0"/>
                          <a:cs typeface="Arial" panose="020B0604020202020204" pitchFamily="34" charset="0"/>
                        </a:rPr>
                        <a:t>Private</a:t>
                      </a:r>
                      <a:endParaRPr lang="en-US" sz="2000" b="1" i="0" u="none" strike="noStrike" dirty="0">
                        <a:solidFill>
                          <a:srgbClr val="E4D8AA"/>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575508">
                <a:tc>
                  <a:txBody>
                    <a:bodyPr/>
                    <a:lstStyle/>
                    <a:p>
                      <a:pPr marL="53975" indent="0" algn="l" fontAlgn="b"/>
                      <a:r>
                        <a:rPr lang="en-US" sz="1600" b="0" u="none" strike="noStrike" dirty="0">
                          <a:solidFill>
                            <a:schemeClr val="accent3">
                              <a:lumMod val="50000"/>
                            </a:schemeClr>
                          </a:solidFill>
                          <a:effectLst/>
                          <a:latin typeface="Arial" panose="020B0604020202020204" pitchFamily="34" charset="0"/>
                          <a:cs typeface="Arial" panose="020B0604020202020204" pitchFamily="34" charset="0"/>
                        </a:rPr>
                        <a:t>Grants</a:t>
                      </a:r>
                      <a:endParaRPr lang="en-US" sz="16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a:solidFill>
                            <a:schemeClr val="accent3">
                              <a:lumMod val="50000"/>
                            </a:schemeClr>
                          </a:solidFill>
                          <a:effectLst/>
                          <a:latin typeface="Arial" panose="020B0604020202020204" pitchFamily="34" charset="0"/>
                          <a:cs typeface="Arial" panose="020B0604020202020204" pitchFamily="34" charset="0"/>
                        </a:rPr>
                        <a:t>Pell Grant; </a:t>
                      </a:r>
                      <a:endParaRPr lang="en-US" sz="1200" b="0" u="none" strike="noStrike" dirty="0" smtClean="0">
                        <a:solidFill>
                          <a:schemeClr val="accent3">
                            <a:lumMod val="50000"/>
                          </a:schemeClr>
                        </a:solidFill>
                        <a:effectLst/>
                        <a:latin typeface="Arial" panose="020B0604020202020204" pitchFamily="34" charset="0"/>
                        <a:cs typeface="Arial" panose="020B0604020202020204" pitchFamily="34" charset="0"/>
                      </a:endParaRPr>
                    </a:p>
                    <a:p>
                      <a:pPr algn="ctr" fontAlgn="b"/>
                      <a:r>
                        <a:rPr lang="en-US" sz="1200" b="0" u="none" strike="noStrike" dirty="0" smtClean="0">
                          <a:solidFill>
                            <a:schemeClr val="accent3">
                              <a:lumMod val="50000"/>
                            </a:schemeClr>
                          </a:solidFill>
                          <a:effectLst/>
                          <a:latin typeface="Arial" panose="020B0604020202020204" pitchFamily="34" charset="0"/>
                          <a:cs typeface="Arial" panose="020B0604020202020204" pitchFamily="34" charset="0"/>
                        </a:rPr>
                        <a:t>SEOG Grant</a:t>
                      </a:r>
                      <a:r>
                        <a:rPr lang="en-US" sz="1200" b="0" u="none" strike="noStrike" dirty="0">
                          <a:solidFill>
                            <a:schemeClr val="accent3">
                              <a:lumMod val="50000"/>
                            </a:schemeClr>
                          </a:solidFill>
                          <a:effectLst/>
                          <a:latin typeface="Arial" panose="020B0604020202020204" pitchFamily="34" charset="0"/>
                          <a:cs typeface="Arial" panose="020B0604020202020204" pitchFamily="34" charset="0"/>
                        </a:rPr>
                        <a:t>;  </a:t>
                      </a:r>
                      <a:endParaRPr lang="en-US" sz="1200" b="0" u="none" strike="noStrike" dirty="0" smtClean="0">
                        <a:solidFill>
                          <a:schemeClr val="accent3">
                            <a:lumMod val="50000"/>
                          </a:schemeClr>
                        </a:solidFill>
                        <a:effectLst/>
                        <a:latin typeface="Arial" panose="020B0604020202020204" pitchFamily="34" charset="0"/>
                        <a:cs typeface="Arial" panose="020B0604020202020204" pitchFamily="34" charset="0"/>
                      </a:endParaRPr>
                    </a:p>
                    <a:p>
                      <a:pPr algn="ctr" fontAlgn="b"/>
                      <a:r>
                        <a:rPr lang="en-US" sz="1200" b="0" u="none" strike="noStrike" dirty="0" smtClean="0">
                          <a:solidFill>
                            <a:srgbClr val="FF0000"/>
                          </a:solidFill>
                          <a:effectLst/>
                          <a:latin typeface="Arial" panose="020B0604020202020204" pitchFamily="34" charset="0"/>
                          <a:cs typeface="Arial" panose="020B0604020202020204" pitchFamily="34" charset="0"/>
                        </a:rPr>
                        <a:t>TEACH </a:t>
                      </a:r>
                      <a:r>
                        <a:rPr lang="en-US" sz="1200" b="0" u="none" strike="noStrike" dirty="0">
                          <a:solidFill>
                            <a:srgbClr val="FF0000"/>
                          </a:solidFill>
                          <a:effectLst/>
                          <a:latin typeface="Arial" panose="020B0604020202020204" pitchFamily="34" charset="0"/>
                          <a:cs typeface="Arial" panose="020B0604020202020204" pitchFamily="34" charset="0"/>
                        </a:rPr>
                        <a:t>Grant</a:t>
                      </a:r>
                      <a:endParaRPr lang="en-US"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a:solidFill>
                            <a:schemeClr val="accent3">
                              <a:lumMod val="50000"/>
                            </a:schemeClr>
                          </a:solidFill>
                          <a:effectLst/>
                          <a:latin typeface="Arial" panose="020B0604020202020204" pitchFamily="34" charset="0"/>
                          <a:cs typeface="Arial" panose="020B0604020202020204" pitchFamily="34" charset="0"/>
                        </a:rPr>
                        <a:t>MD EA &amp; GA </a:t>
                      </a:r>
                      <a:r>
                        <a:rPr lang="en-US" sz="1200" b="0" u="none" strike="noStrike" dirty="0" smtClean="0">
                          <a:solidFill>
                            <a:schemeClr val="accent3">
                              <a:lumMod val="50000"/>
                            </a:schemeClr>
                          </a:solidFill>
                          <a:effectLst/>
                          <a:latin typeface="Arial" panose="020B0604020202020204" pitchFamily="34" charset="0"/>
                          <a:cs typeface="Arial" panose="020B0604020202020204" pitchFamily="34" charset="0"/>
                        </a:rPr>
                        <a:t>Grants; </a:t>
                      </a:r>
                    </a:p>
                    <a:p>
                      <a:pPr algn="ctr" fontAlgn="b"/>
                      <a:r>
                        <a:rPr lang="en-US" sz="1200" b="0" u="none" strike="noStrike" dirty="0" smtClean="0">
                          <a:solidFill>
                            <a:schemeClr val="accent3">
                              <a:lumMod val="50000"/>
                            </a:schemeClr>
                          </a:solidFill>
                          <a:effectLst/>
                          <a:latin typeface="Arial" panose="020B0604020202020204" pitchFamily="34" charset="0"/>
                          <a:cs typeface="Arial" panose="020B0604020202020204" pitchFamily="34" charset="0"/>
                        </a:rPr>
                        <a:t>MD Part-Time Grant  </a:t>
                      </a:r>
                      <a:endParaRPr lang="en-US" sz="12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smtClean="0">
                          <a:solidFill>
                            <a:schemeClr val="accent3">
                              <a:lumMod val="50000"/>
                            </a:schemeClr>
                          </a:solidFill>
                          <a:effectLst/>
                          <a:latin typeface="Arial" panose="020B0604020202020204" pitchFamily="34" charset="0"/>
                          <a:cs typeface="Arial" panose="020B0604020202020204" pitchFamily="34" charset="0"/>
                        </a:rPr>
                        <a:t>College Grants</a:t>
                      </a:r>
                      <a:endParaRPr lang="en-US" sz="12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smtClean="0">
                          <a:solidFill>
                            <a:schemeClr val="accent3">
                              <a:lumMod val="50000"/>
                            </a:schemeClr>
                          </a:solidFill>
                          <a:effectLst/>
                          <a:latin typeface="Arial" panose="020B0604020202020204" pitchFamily="34" charset="0"/>
                          <a:cs typeface="Arial" panose="020B0604020202020204" pitchFamily="34" charset="0"/>
                        </a:rPr>
                        <a:t>n/a</a:t>
                      </a:r>
                      <a:endParaRPr lang="en-US" sz="12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r>
              <a:tr h="468204">
                <a:tc>
                  <a:txBody>
                    <a:bodyPr/>
                    <a:lstStyle/>
                    <a:p>
                      <a:pPr marL="53975" indent="0" algn="l" fontAlgn="b"/>
                      <a:r>
                        <a:rPr lang="en-US" sz="1600" b="0" u="none" strike="noStrike" dirty="0">
                          <a:solidFill>
                            <a:schemeClr val="accent3">
                              <a:lumMod val="50000"/>
                            </a:schemeClr>
                          </a:solidFill>
                          <a:effectLst/>
                          <a:latin typeface="Arial" panose="020B0604020202020204" pitchFamily="34" charset="0"/>
                          <a:cs typeface="Arial" panose="020B0604020202020204" pitchFamily="34" charset="0"/>
                        </a:rPr>
                        <a:t>Scholarships</a:t>
                      </a:r>
                      <a:endParaRPr lang="en-US" sz="16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a:solidFill>
                            <a:schemeClr val="accent3">
                              <a:lumMod val="50000"/>
                            </a:schemeClr>
                          </a:solidFill>
                          <a:effectLst/>
                          <a:latin typeface="Arial" panose="020B0604020202020204" pitchFamily="34" charset="0"/>
                          <a:cs typeface="Arial" panose="020B0604020202020204" pitchFamily="34" charset="0"/>
                        </a:rPr>
                        <a:t>n/a</a:t>
                      </a:r>
                      <a:endParaRPr lang="en-US" sz="12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050" b="0" u="none" strike="noStrike" dirty="0" smtClean="0">
                          <a:solidFill>
                            <a:srgbClr val="FF0000"/>
                          </a:solidFill>
                          <a:effectLst/>
                          <a:latin typeface="Arial" panose="020B0604020202020204" pitchFamily="34" charset="0"/>
                          <a:cs typeface="Arial" panose="020B0604020202020204" pitchFamily="34" charset="0"/>
                        </a:rPr>
                        <a:t>Senatorial/Delegate;</a:t>
                      </a:r>
                    </a:p>
                    <a:p>
                      <a:pPr algn="ctr" fontAlgn="b"/>
                      <a:r>
                        <a:rPr lang="en-US" sz="1050" b="0" i="0" u="none" strike="noStrike" dirty="0" smtClean="0">
                          <a:solidFill>
                            <a:srgbClr val="FF0000"/>
                          </a:solidFill>
                          <a:effectLst/>
                          <a:latin typeface="Arial" panose="020B0604020202020204" pitchFamily="34" charset="0"/>
                          <a:cs typeface="Arial" panose="020B0604020202020204" pitchFamily="34" charset="0"/>
                        </a:rPr>
                        <a:t>Several</a:t>
                      </a:r>
                      <a:r>
                        <a:rPr lang="en-US" sz="1050" b="0" i="0" u="none" strike="noStrike" baseline="0" dirty="0" smtClean="0">
                          <a:solidFill>
                            <a:srgbClr val="FF0000"/>
                          </a:solidFill>
                          <a:effectLst/>
                          <a:latin typeface="Arial" panose="020B0604020202020204" pitchFamily="34" charset="0"/>
                          <a:cs typeface="Arial" panose="020B0604020202020204" pitchFamily="34" charset="0"/>
                        </a:rPr>
                        <a:t> occupation-based scholarships</a:t>
                      </a:r>
                      <a:endParaRPr lang="en-US" sz="105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1" u="none" strike="noStrike" dirty="0">
                          <a:solidFill>
                            <a:srgbClr val="FF0000"/>
                          </a:solidFill>
                          <a:effectLst/>
                          <a:latin typeface="Arial" panose="020B0604020202020204" pitchFamily="34" charset="0"/>
                          <a:cs typeface="Arial" panose="020B0604020202020204" pitchFamily="34" charset="0"/>
                        </a:rPr>
                        <a:t>Donor Scholarships</a:t>
                      </a:r>
                      <a:endParaRPr lang="en-US" sz="12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smtClean="0">
                          <a:solidFill>
                            <a:srgbClr val="FF0000"/>
                          </a:solidFill>
                          <a:effectLst/>
                          <a:latin typeface="Arial" panose="020B0604020202020204" pitchFamily="34" charset="0"/>
                          <a:cs typeface="Arial" panose="020B0604020202020204" pitchFamily="34" charset="0"/>
                        </a:rPr>
                        <a:t>Private </a:t>
                      </a:r>
                    </a:p>
                    <a:p>
                      <a:pPr algn="ctr" fontAlgn="b"/>
                      <a:r>
                        <a:rPr lang="en-US" sz="1200" b="0" u="none" strike="noStrike" dirty="0" smtClean="0">
                          <a:solidFill>
                            <a:srgbClr val="FF0000"/>
                          </a:solidFill>
                          <a:effectLst/>
                          <a:latin typeface="Arial" panose="020B0604020202020204" pitchFamily="34" charset="0"/>
                          <a:cs typeface="Arial" panose="020B0604020202020204" pitchFamily="34" charset="0"/>
                        </a:rPr>
                        <a:t>Scholarships</a:t>
                      </a:r>
                      <a:endParaRPr lang="en-US"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r>
              <a:tr h="468204">
                <a:tc>
                  <a:txBody>
                    <a:bodyPr/>
                    <a:lstStyle/>
                    <a:p>
                      <a:pPr marL="53975" indent="0" algn="l" fontAlgn="b"/>
                      <a:r>
                        <a:rPr lang="en-US" sz="1600" b="0" u="none" strike="noStrike" dirty="0">
                          <a:solidFill>
                            <a:schemeClr val="accent3">
                              <a:lumMod val="50000"/>
                            </a:schemeClr>
                          </a:solidFill>
                          <a:effectLst/>
                          <a:latin typeface="Arial" panose="020B0604020202020204" pitchFamily="34" charset="0"/>
                          <a:cs typeface="Arial" panose="020B0604020202020204" pitchFamily="34" charset="0"/>
                        </a:rPr>
                        <a:t>Loans</a:t>
                      </a:r>
                      <a:endParaRPr lang="en-US" sz="16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a:solidFill>
                            <a:srgbClr val="FF0000"/>
                          </a:solidFill>
                          <a:effectLst/>
                          <a:latin typeface="Arial" panose="020B0604020202020204" pitchFamily="34" charset="0"/>
                          <a:cs typeface="Arial" panose="020B0604020202020204" pitchFamily="34" charset="0"/>
                        </a:rPr>
                        <a:t>Direct Loan </a:t>
                      </a:r>
                      <a:endParaRPr lang="en-US" sz="1200" b="0" u="none" strike="noStrike" dirty="0" smtClean="0">
                        <a:solidFill>
                          <a:srgbClr val="FF0000"/>
                        </a:solidFill>
                        <a:effectLst/>
                        <a:latin typeface="Arial" panose="020B0604020202020204" pitchFamily="34" charset="0"/>
                        <a:cs typeface="Arial" panose="020B0604020202020204" pitchFamily="34" charset="0"/>
                      </a:endParaRPr>
                    </a:p>
                    <a:p>
                      <a:pPr algn="ctr" fontAlgn="b"/>
                      <a:r>
                        <a:rPr lang="en-US" sz="1200" b="0" u="none" strike="noStrike" dirty="0" smtClean="0">
                          <a:solidFill>
                            <a:srgbClr val="FF0000"/>
                          </a:solidFill>
                          <a:effectLst/>
                          <a:latin typeface="Arial" panose="020B0604020202020204" pitchFamily="34" charset="0"/>
                          <a:cs typeface="Arial" panose="020B0604020202020204" pitchFamily="34" charset="0"/>
                        </a:rPr>
                        <a:t>Programs</a:t>
                      </a:r>
                      <a:endParaRPr lang="en-US"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a:solidFill>
                            <a:schemeClr val="accent3">
                              <a:lumMod val="50000"/>
                            </a:schemeClr>
                          </a:solidFill>
                          <a:effectLst/>
                          <a:latin typeface="Arial" panose="020B0604020202020204" pitchFamily="34" charset="0"/>
                          <a:cs typeface="Arial" panose="020B0604020202020204" pitchFamily="34" charset="0"/>
                        </a:rPr>
                        <a:t>n/a</a:t>
                      </a:r>
                      <a:endParaRPr lang="en-US" sz="12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i="0" u="none" strike="noStrike" dirty="0" smtClean="0">
                          <a:solidFill>
                            <a:schemeClr val="bg1"/>
                          </a:solidFill>
                          <a:effectLst/>
                          <a:latin typeface="Arial" panose="020B0604020202020204" pitchFamily="34" charset="0"/>
                          <a:cs typeface="Arial" panose="020B0604020202020204" pitchFamily="34" charset="0"/>
                        </a:rPr>
                        <a:t>n/a</a:t>
                      </a:r>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a:solidFill>
                            <a:srgbClr val="FF0000"/>
                          </a:solidFill>
                          <a:effectLst/>
                          <a:latin typeface="Arial" panose="020B0604020202020204" pitchFamily="34" charset="0"/>
                          <a:cs typeface="Arial" panose="020B0604020202020204" pitchFamily="34" charset="0"/>
                        </a:rPr>
                        <a:t>Bank Loans</a:t>
                      </a:r>
                      <a:endParaRPr lang="en-US"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r>
              <a:tr h="468204">
                <a:tc>
                  <a:txBody>
                    <a:bodyPr/>
                    <a:lstStyle/>
                    <a:p>
                      <a:pPr marL="53975" indent="0" algn="l" fontAlgn="b"/>
                      <a:r>
                        <a:rPr lang="en-US" sz="1600" b="0" u="none" strike="noStrike" dirty="0" smtClean="0">
                          <a:solidFill>
                            <a:schemeClr val="accent3">
                              <a:lumMod val="50000"/>
                            </a:schemeClr>
                          </a:solidFill>
                          <a:effectLst/>
                          <a:latin typeface="Arial" panose="020B0604020202020204" pitchFamily="34" charset="0"/>
                          <a:cs typeface="Arial" panose="020B0604020202020204" pitchFamily="34" charset="0"/>
                        </a:rPr>
                        <a:t>Work-study</a:t>
                      </a:r>
                      <a:endParaRPr lang="en-US" sz="16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a:solidFill>
                            <a:schemeClr val="accent3">
                              <a:lumMod val="50000"/>
                            </a:schemeClr>
                          </a:solidFill>
                          <a:effectLst/>
                          <a:latin typeface="Arial" panose="020B0604020202020204" pitchFamily="34" charset="0"/>
                          <a:cs typeface="Arial" panose="020B0604020202020204" pitchFamily="34" charset="0"/>
                        </a:rPr>
                        <a:t>Federal </a:t>
                      </a:r>
                      <a:r>
                        <a:rPr lang="en-US" sz="1200" b="0" u="none" strike="noStrike" dirty="0" smtClean="0">
                          <a:solidFill>
                            <a:schemeClr val="accent3">
                              <a:lumMod val="50000"/>
                            </a:schemeClr>
                          </a:solidFill>
                          <a:effectLst/>
                          <a:latin typeface="Arial" panose="020B0604020202020204" pitchFamily="34" charset="0"/>
                          <a:cs typeface="Arial" panose="020B0604020202020204" pitchFamily="34" charset="0"/>
                        </a:rPr>
                        <a:t>Work-study</a:t>
                      </a:r>
                      <a:endParaRPr lang="en-US" sz="12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a:solidFill>
                            <a:schemeClr val="accent3">
                              <a:lumMod val="50000"/>
                            </a:schemeClr>
                          </a:solidFill>
                          <a:effectLst/>
                          <a:latin typeface="Arial" panose="020B0604020202020204" pitchFamily="34" charset="0"/>
                          <a:cs typeface="Arial" panose="020B0604020202020204" pitchFamily="34" charset="0"/>
                        </a:rPr>
                        <a:t>n/a</a:t>
                      </a:r>
                      <a:endParaRPr lang="en-US" sz="12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a:solidFill>
                            <a:srgbClr val="FF0000"/>
                          </a:solidFill>
                          <a:effectLst/>
                          <a:latin typeface="Arial" panose="020B0604020202020204" pitchFamily="34" charset="0"/>
                          <a:cs typeface="Arial" panose="020B0604020202020204" pitchFamily="34" charset="0"/>
                        </a:rPr>
                        <a:t>Institutional </a:t>
                      </a:r>
                      <a:r>
                        <a:rPr lang="en-US" sz="1200" b="0" u="none" strike="noStrike" dirty="0" smtClean="0">
                          <a:solidFill>
                            <a:srgbClr val="FF0000"/>
                          </a:solidFill>
                          <a:effectLst/>
                          <a:latin typeface="Arial" panose="020B0604020202020204" pitchFamily="34" charset="0"/>
                          <a:cs typeface="Arial" panose="020B0604020202020204" pitchFamily="34" charset="0"/>
                        </a:rPr>
                        <a:t>Work-study</a:t>
                      </a:r>
                      <a:endParaRPr lang="en-US"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c>
                  <a:txBody>
                    <a:bodyPr/>
                    <a:lstStyle/>
                    <a:p>
                      <a:pPr algn="ctr" fontAlgn="b"/>
                      <a:r>
                        <a:rPr lang="en-US" sz="1200" b="0" u="none" strike="noStrike" dirty="0" smtClean="0">
                          <a:solidFill>
                            <a:schemeClr val="accent3">
                              <a:lumMod val="50000"/>
                            </a:schemeClr>
                          </a:solidFill>
                          <a:effectLst/>
                          <a:latin typeface="Arial" panose="020B0604020202020204" pitchFamily="34" charset="0"/>
                          <a:cs typeface="Arial" panose="020B0604020202020204" pitchFamily="34" charset="0"/>
                        </a:rPr>
                        <a:t>n/a</a:t>
                      </a:r>
                      <a:endParaRPr lang="en-US" sz="12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DE8"/>
                    </a:solidFill>
                  </a:tcPr>
                </a:tc>
              </a:tr>
            </a:tbl>
          </a:graphicData>
        </a:graphic>
      </p:graphicFrame>
      <p:sp>
        <p:nvSpPr>
          <p:cNvPr id="5" name="TextBox 4"/>
          <p:cNvSpPr txBox="1"/>
          <p:nvPr/>
        </p:nvSpPr>
        <p:spPr>
          <a:xfrm>
            <a:off x="781539" y="5345723"/>
            <a:ext cx="6424246" cy="261610"/>
          </a:xfrm>
          <a:prstGeom prst="rect">
            <a:avLst/>
          </a:prstGeom>
          <a:noFill/>
        </p:spPr>
        <p:txBody>
          <a:bodyPr wrap="square" rtlCol="0">
            <a:spAutoFit/>
          </a:bodyPr>
          <a:lstStyle/>
          <a:p>
            <a:r>
              <a:rPr lang="en-US" sz="1100" i="1" dirty="0" smtClean="0">
                <a:solidFill>
                  <a:schemeClr val="bg1"/>
                </a:solidFill>
                <a:latin typeface="Arial" panose="020B0604020202020204" pitchFamily="34" charset="0"/>
                <a:cs typeface="Arial" panose="020B0604020202020204" pitchFamily="34" charset="0"/>
              </a:rPr>
              <a:t>Note:  Aid programs in red are not all need-based!</a:t>
            </a:r>
            <a:endParaRPr lang="en-US" sz="11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83228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Application </a:t>
            </a:r>
            <a:r>
              <a:rPr lang="en-US" b="1" dirty="0" smtClean="0"/>
              <a:t>Forms?</a:t>
            </a:r>
            <a:endParaRPr lang="en-US" b="1" dirty="0"/>
          </a:p>
        </p:txBody>
      </p:sp>
      <p:sp>
        <p:nvSpPr>
          <p:cNvPr id="3" name="Content Placeholder 2"/>
          <p:cNvSpPr>
            <a:spLocks noGrp="1"/>
          </p:cNvSpPr>
          <p:nvPr>
            <p:ph idx="1"/>
          </p:nvPr>
        </p:nvSpPr>
        <p:spPr>
          <a:xfrm>
            <a:off x="1009443" y="1699852"/>
            <a:ext cx="7125112" cy="4858890"/>
          </a:xfrm>
        </p:spPr>
        <p:txBody>
          <a:bodyPr>
            <a:normAutofit fontScale="70000" lnSpcReduction="20000"/>
          </a:bodyPr>
          <a:lstStyle/>
          <a:p>
            <a:pPr marL="0" indent="0">
              <a:lnSpc>
                <a:spcPct val="120000"/>
              </a:lnSpc>
              <a:buNone/>
            </a:pPr>
            <a:r>
              <a:rPr lang="en-US" sz="2600" b="1" dirty="0">
                <a:solidFill>
                  <a:schemeClr val="bg1"/>
                </a:solidFill>
              </a:rPr>
              <a:t>For Federal </a:t>
            </a:r>
            <a:r>
              <a:rPr lang="en-US" sz="2600" b="1" dirty="0" smtClean="0">
                <a:solidFill>
                  <a:schemeClr val="bg1"/>
                </a:solidFill>
              </a:rPr>
              <a:t>Aid, MD </a:t>
            </a:r>
            <a:r>
              <a:rPr lang="en-US" sz="2600" b="1" dirty="0">
                <a:solidFill>
                  <a:schemeClr val="bg1"/>
                </a:solidFill>
              </a:rPr>
              <a:t>State </a:t>
            </a:r>
            <a:r>
              <a:rPr lang="en-US" sz="2600" b="1" dirty="0" smtClean="0">
                <a:solidFill>
                  <a:schemeClr val="bg1"/>
                </a:solidFill>
              </a:rPr>
              <a:t>Scholarships &amp; College Need-Based Grants</a:t>
            </a:r>
            <a:endParaRPr lang="en-US" sz="2600" b="1" dirty="0">
              <a:solidFill>
                <a:schemeClr val="bg1"/>
              </a:solidFill>
            </a:endParaRPr>
          </a:p>
          <a:p>
            <a:pPr marL="457200" lvl="1" indent="0">
              <a:buNone/>
            </a:pPr>
            <a:r>
              <a:rPr lang="en-US" sz="2200" b="1" dirty="0">
                <a:solidFill>
                  <a:srgbClr val="FF0000"/>
                </a:solidFill>
              </a:rPr>
              <a:t>FAFSA  </a:t>
            </a:r>
            <a:r>
              <a:rPr lang="en-US" sz="2200" b="1" i="1" dirty="0">
                <a:solidFill>
                  <a:srgbClr val="FF0000"/>
                </a:solidFill>
              </a:rPr>
              <a:t>(Free Application for Federal Student Aid) </a:t>
            </a:r>
            <a:endParaRPr lang="en-US" sz="2200" b="1" dirty="0">
              <a:solidFill>
                <a:srgbClr val="FF0000"/>
              </a:solidFill>
            </a:endParaRPr>
          </a:p>
          <a:p>
            <a:pPr marL="914400" lvl="2" indent="0">
              <a:buNone/>
            </a:pPr>
            <a:r>
              <a:rPr lang="en-US" sz="1600" i="1" dirty="0">
                <a:solidFill>
                  <a:schemeClr val="bg1"/>
                </a:solidFill>
              </a:rPr>
              <a:t>Some state scholarships may require an additional </a:t>
            </a:r>
            <a:r>
              <a:rPr lang="en-US" sz="1600" i="1" dirty="0" smtClean="0">
                <a:solidFill>
                  <a:schemeClr val="bg1"/>
                </a:solidFill>
              </a:rPr>
              <a:t>application.  Please review the Maryland State Scholarship website!</a:t>
            </a:r>
            <a:endParaRPr lang="en-US" sz="1600" i="1" dirty="0">
              <a:solidFill>
                <a:schemeClr val="bg1"/>
              </a:solidFill>
            </a:endParaRPr>
          </a:p>
          <a:p>
            <a:pPr marL="457200" lvl="1" indent="0">
              <a:buNone/>
            </a:pPr>
            <a:endParaRPr lang="en-US" sz="1200" dirty="0">
              <a:solidFill>
                <a:schemeClr val="bg1"/>
              </a:solidFill>
            </a:endParaRPr>
          </a:p>
          <a:p>
            <a:pPr marL="0" indent="0">
              <a:buNone/>
            </a:pPr>
            <a:r>
              <a:rPr lang="en-US" sz="2600" b="1" dirty="0">
                <a:solidFill>
                  <a:schemeClr val="bg1"/>
                </a:solidFill>
              </a:rPr>
              <a:t>For </a:t>
            </a:r>
            <a:r>
              <a:rPr lang="en-US" sz="2600" b="1" dirty="0" smtClean="0">
                <a:solidFill>
                  <a:schemeClr val="bg1"/>
                </a:solidFill>
              </a:rPr>
              <a:t>Each College’s Donor Scholarships</a:t>
            </a:r>
            <a:endParaRPr lang="en-US" sz="2600" b="1" dirty="0">
              <a:solidFill>
                <a:schemeClr val="bg1"/>
              </a:solidFill>
            </a:endParaRPr>
          </a:p>
          <a:p>
            <a:pPr marL="457200" lvl="1" indent="0">
              <a:buNone/>
            </a:pPr>
            <a:r>
              <a:rPr lang="en-US" sz="2200" b="1" dirty="0" smtClean="0">
                <a:solidFill>
                  <a:srgbClr val="FF0000"/>
                </a:solidFill>
              </a:rPr>
              <a:t>The College’s Scholarship Application, if they have one</a:t>
            </a:r>
            <a:endParaRPr lang="en-US" sz="2200" dirty="0">
              <a:solidFill>
                <a:srgbClr val="FF0000"/>
              </a:solidFill>
            </a:endParaRPr>
          </a:p>
          <a:p>
            <a:pPr marL="914400" lvl="2" indent="0">
              <a:buNone/>
            </a:pPr>
            <a:r>
              <a:rPr lang="en-US" sz="1600" i="1" dirty="0">
                <a:solidFill>
                  <a:schemeClr val="bg1"/>
                </a:solidFill>
              </a:rPr>
              <a:t>Some Schools require the </a:t>
            </a:r>
            <a:r>
              <a:rPr lang="en-US" sz="1600" i="1" dirty="0" smtClean="0">
                <a:solidFill>
                  <a:schemeClr val="bg1"/>
                </a:solidFill>
              </a:rPr>
              <a:t>College Board’s “PROFILE</a:t>
            </a:r>
            <a:r>
              <a:rPr lang="en-US" sz="1600" i="1" dirty="0">
                <a:solidFill>
                  <a:schemeClr val="bg1"/>
                </a:solidFill>
              </a:rPr>
              <a:t>” for institutional aid</a:t>
            </a:r>
          </a:p>
          <a:p>
            <a:pPr marL="457200" lvl="1" indent="0">
              <a:buNone/>
            </a:pPr>
            <a:endParaRPr lang="en-US" sz="1200" dirty="0">
              <a:solidFill>
                <a:schemeClr val="bg1"/>
              </a:solidFill>
            </a:endParaRPr>
          </a:p>
          <a:p>
            <a:pPr marL="0" indent="0">
              <a:buNone/>
            </a:pPr>
            <a:r>
              <a:rPr lang="en-US" sz="2600" b="1" dirty="0">
                <a:solidFill>
                  <a:schemeClr val="bg1"/>
                </a:solidFill>
              </a:rPr>
              <a:t>For Private </a:t>
            </a:r>
            <a:r>
              <a:rPr lang="en-US" sz="2600" b="1" dirty="0" smtClean="0">
                <a:solidFill>
                  <a:schemeClr val="bg1"/>
                </a:solidFill>
              </a:rPr>
              <a:t>Scholarships</a:t>
            </a:r>
            <a:endParaRPr lang="en-US" sz="2600" b="1" dirty="0">
              <a:solidFill>
                <a:schemeClr val="bg1"/>
              </a:solidFill>
            </a:endParaRPr>
          </a:p>
          <a:p>
            <a:pPr marL="457200" lvl="1" indent="0">
              <a:buNone/>
            </a:pPr>
            <a:r>
              <a:rPr lang="en-US" sz="2000" dirty="0" smtClean="0">
                <a:solidFill>
                  <a:schemeClr val="bg1"/>
                </a:solidFill>
              </a:rPr>
              <a:t>Free scholarship search engines on the web</a:t>
            </a:r>
          </a:p>
          <a:p>
            <a:pPr marL="457200" lvl="1" indent="0">
              <a:buNone/>
            </a:pPr>
            <a:r>
              <a:rPr lang="en-US" sz="2000" dirty="0" smtClean="0">
                <a:solidFill>
                  <a:schemeClr val="bg1"/>
                </a:solidFill>
              </a:rPr>
              <a:t>Apply </a:t>
            </a:r>
            <a:r>
              <a:rPr lang="en-US" sz="2000" dirty="0">
                <a:solidFill>
                  <a:schemeClr val="bg1"/>
                </a:solidFill>
              </a:rPr>
              <a:t>to the source</a:t>
            </a:r>
          </a:p>
          <a:p>
            <a:pPr marL="914400" lvl="2" indent="0">
              <a:buNone/>
            </a:pPr>
            <a:r>
              <a:rPr lang="en-US" sz="1600" i="1" dirty="0">
                <a:solidFill>
                  <a:schemeClr val="bg1"/>
                </a:solidFill>
              </a:rPr>
              <a:t>Your church, local community organizations, free scholarship search engines</a:t>
            </a:r>
          </a:p>
          <a:p>
            <a:pPr marL="118872" indent="0">
              <a:buNone/>
            </a:pPr>
            <a:endParaRPr lang="en-US" sz="1600" i="1" dirty="0">
              <a:solidFill>
                <a:schemeClr val="bg1"/>
              </a:solidFill>
            </a:endParaRPr>
          </a:p>
          <a:p>
            <a:pPr marL="118872" indent="0" algn="ctr">
              <a:buNone/>
            </a:pPr>
            <a:r>
              <a:rPr lang="en-US" sz="1600" b="1" dirty="0">
                <a:solidFill>
                  <a:schemeClr val="bg1"/>
                </a:solidFill>
              </a:rPr>
              <a:t>*So the bottom line is </a:t>
            </a:r>
            <a:r>
              <a:rPr lang="en-US" sz="1600" b="1" u="sng" dirty="0">
                <a:solidFill>
                  <a:schemeClr val="bg1"/>
                </a:solidFill>
              </a:rPr>
              <a:t>TWO FORMS </a:t>
            </a:r>
            <a:r>
              <a:rPr lang="en-US" sz="1600" b="1" dirty="0">
                <a:solidFill>
                  <a:schemeClr val="bg1"/>
                </a:solidFill>
              </a:rPr>
              <a:t>are most important –</a:t>
            </a:r>
          </a:p>
          <a:p>
            <a:pPr marL="118872" indent="0" algn="ctr">
              <a:buNone/>
            </a:pPr>
            <a:r>
              <a:rPr lang="en-US" sz="1600" b="1" dirty="0">
                <a:solidFill>
                  <a:schemeClr val="bg1"/>
                </a:solidFill>
              </a:rPr>
              <a:t> the FAFSA and each </a:t>
            </a:r>
            <a:r>
              <a:rPr lang="en-US" sz="1600" b="1" dirty="0" smtClean="0">
                <a:solidFill>
                  <a:schemeClr val="bg1"/>
                </a:solidFill>
              </a:rPr>
              <a:t>college’s Scholarship Application.   </a:t>
            </a:r>
            <a:endParaRPr lang="en-US" sz="1600" b="1" dirty="0">
              <a:solidFill>
                <a:schemeClr val="bg1"/>
              </a:solidFill>
            </a:endParaRP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5</a:t>
            </a:fld>
            <a:endParaRPr kumimoji="0"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Tree>
    <p:extLst>
      <p:ext uri="{BB962C8B-B14F-4D97-AF65-F5344CB8AC3E}">
        <p14:creationId xmlns:p14="http://schemas.microsoft.com/office/powerpoint/2010/main" xmlns="" val="370041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
        <p:nvSpPr>
          <p:cNvPr id="2" name="TextBox 1"/>
          <p:cNvSpPr txBox="1"/>
          <p:nvPr/>
        </p:nvSpPr>
        <p:spPr>
          <a:xfrm>
            <a:off x="572658" y="1091951"/>
            <a:ext cx="6767513" cy="954107"/>
          </a:xfrm>
          <a:prstGeom prst="rect">
            <a:avLst/>
          </a:prstGeom>
          <a:noFill/>
        </p:spPr>
        <p:txBody>
          <a:bodyPr wrap="square" rtlCol="0">
            <a:spAutoFit/>
          </a:bodyPr>
          <a:lstStyle/>
          <a:p>
            <a:r>
              <a:rPr lang="en-US" sz="3600" b="1" spc="-30" dirty="0" smtClean="0"/>
              <a:t>WHEN Should I Apply?</a:t>
            </a:r>
            <a:r>
              <a:rPr lang="en-US" sz="2800" b="1" spc="-30" dirty="0" smtClean="0"/>
              <a:t/>
            </a:r>
            <a:br>
              <a:rPr lang="en-US" sz="2800" b="1" spc="-30" dirty="0" smtClean="0"/>
            </a:br>
            <a:r>
              <a:rPr lang="en-US" sz="2000" b="1" spc="-30" dirty="0" smtClean="0"/>
              <a:t>for Fall </a:t>
            </a:r>
            <a:r>
              <a:rPr lang="en-US" sz="2000" b="1" spc="-100" dirty="0" smtClean="0"/>
              <a:t>2018</a:t>
            </a:r>
            <a:r>
              <a:rPr lang="en-US" sz="2000" b="1" dirty="0" smtClean="0"/>
              <a:t>/ Spring 2019 Aid</a:t>
            </a:r>
            <a:r>
              <a:rPr lang="en-US" sz="2000" b="1" dirty="0"/>
              <a:t>?</a:t>
            </a:r>
          </a:p>
        </p:txBody>
      </p:sp>
      <p:sp>
        <p:nvSpPr>
          <p:cNvPr id="3" name="TextBox 2"/>
          <p:cNvSpPr txBox="1"/>
          <p:nvPr/>
        </p:nvSpPr>
        <p:spPr>
          <a:xfrm>
            <a:off x="572658" y="2261979"/>
            <a:ext cx="8012541" cy="3954929"/>
          </a:xfrm>
          <a:prstGeom prst="rect">
            <a:avLst/>
          </a:prstGeom>
          <a:noFill/>
        </p:spPr>
        <p:txBody>
          <a:bodyPr wrap="square" rtlCol="0">
            <a:spAutoFit/>
          </a:bodyPr>
          <a:lstStyle/>
          <a:p>
            <a:pPr>
              <a:spcAft>
                <a:spcPts val="1200"/>
              </a:spcAft>
            </a:pPr>
            <a:r>
              <a:rPr lang="en-US" sz="2400" b="1" u="sng" dirty="0" smtClean="0">
                <a:solidFill>
                  <a:schemeClr val="bg1"/>
                </a:solidFill>
                <a:latin typeface="Arial" panose="020B0604020202020204" pitchFamily="34" charset="0"/>
                <a:cs typeface="Arial" panose="020B0604020202020204" pitchFamily="34" charset="0"/>
              </a:rPr>
              <a:t>2018-2019 FAFSA</a:t>
            </a:r>
            <a:r>
              <a:rPr lang="en-US" sz="2400" b="1" dirty="0" smtClean="0">
                <a:solidFill>
                  <a:schemeClr val="bg1"/>
                </a:solidFill>
                <a:latin typeface="Arial" panose="020B0604020202020204" pitchFamily="34" charset="0"/>
                <a:cs typeface="Arial" panose="020B0604020202020204" pitchFamily="34" charset="0"/>
              </a:rPr>
              <a:t>  </a:t>
            </a:r>
            <a:r>
              <a:rPr lang="en-US" sz="1400" i="1" dirty="0">
                <a:solidFill>
                  <a:schemeClr val="bg1"/>
                </a:solidFill>
                <a:latin typeface="Arial" panose="020B0604020202020204" pitchFamily="34" charset="0"/>
                <a:cs typeface="Arial" panose="020B0604020202020204" pitchFamily="34" charset="0"/>
              </a:rPr>
              <a:t>(for federal </a:t>
            </a:r>
            <a:r>
              <a:rPr lang="en-US" sz="1400" i="1" dirty="0" smtClean="0">
                <a:solidFill>
                  <a:schemeClr val="bg1"/>
                </a:solidFill>
                <a:latin typeface="Arial" panose="020B0604020202020204" pitchFamily="34" charset="0"/>
                <a:cs typeface="Arial" panose="020B0604020202020204" pitchFamily="34" charset="0"/>
              </a:rPr>
              <a:t>aid, MD state aid, and college need-based grant)</a:t>
            </a:r>
          </a:p>
          <a:p>
            <a:pPr marL="0" lvl="1">
              <a:spcAft>
                <a:spcPts val="1200"/>
              </a:spcAft>
            </a:pPr>
            <a:r>
              <a:rPr lang="en-US" sz="1600" b="1" dirty="0">
                <a:solidFill>
                  <a:schemeClr val="accent4">
                    <a:lumMod val="50000"/>
                  </a:schemeClr>
                </a:solidFill>
                <a:latin typeface="Arial" panose="020B0604020202020204" pitchFamily="34" charset="0"/>
                <a:cs typeface="Arial" panose="020B0604020202020204" pitchFamily="34" charset="0"/>
              </a:rPr>
              <a:t>	</a:t>
            </a:r>
            <a:r>
              <a:rPr lang="en-US" sz="1600" b="1" dirty="0" smtClean="0">
                <a:solidFill>
                  <a:schemeClr val="accent4">
                    <a:lumMod val="50000"/>
                  </a:schemeClr>
                </a:solidFill>
                <a:latin typeface="Arial" panose="020B0604020202020204" pitchFamily="34" charset="0"/>
                <a:cs typeface="Arial" panose="020B0604020202020204" pitchFamily="34" charset="0"/>
              </a:rPr>
              <a:t>For Federal </a:t>
            </a:r>
            <a:r>
              <a:rPr lang="en-US" sz="1600" b="1" dirty="0">
                <a:solidFill>
                  <a:schemeClr val="accent4">
                    <a:lumMod val="50000"/>
                  </a:schemeClr>
                </a:solidFill>
                <a:latin typeface="Arial" panose="020B0604020202020204" pitchFamily="34" charset="0"/>
                <a:cs typeface="Arial" panose="020B0604020202020204" pitchFamily="34" charset="0"/>
              </a:rPr>
              <a:t>A</a:t>
            </a:r>
            <a:r>
              <a:rPr lang="en-US" sz="1600" b="1" dirty="0" smtClean="0">
                <a:solidFill>
                  <a:schemeClr val="accent4">
                    <a:lumMod val="50000"/>
                  </a:schemeClr>
                </a:solidFill>
                <a:latin typeface="Arial" panose="020B0604020202020204" pitchFamily="34" charset="0"/>
                <a:cs typeface="Arial" panose="020B0604020202020204" pitchFamily="34" charset="0"/>
              </a:rPr>
              <a:t>id </a:t>
            </a:r>
            <a:r>
              <a:rPr lang="en-US" sz="1400" dirty="0" smtClean="0">
                <a:solidFill>
                  <a:schemeClr val="accent4">
                    <a:lumMod val="50000"/>
                  </a:schemeClr>
                </a:solidFill>
                <a:latin typeface="Arial" panose="020B0604020202020204" pitchFamily="34" charset="0"/>
                <a:cs typeface="Arial" panose="020B0604020202020204" pitchFamily="34" charset="0"/>
              </a:rPr>
              <a:t>-   October 2017 through May/June 2019</a:t>
            </a:r>
          </a:p>
          <a:p>
            <a:pPr marL="0" lvl="1">
              <a:spcAft>
                <a:spcPts val="300"/>
              </a:spcAft>
            </a:pPr>
            <a:r>
              <a:rPr lang="en-US" sz="1600" b="1" dirty="0" smtClean="0">
                <a:solidFill>
                  <a:schemeClr val="accent4">
                    <a:lumMod val="50000"/>
                  </a:schemeClr>
                </a:solidFill>
                <a:latin typeface="Arial" panose="020B0604020202020204" pitchFamily="34" charset="0"/>
                <a:cs typeface="Arial" panose="020B0604020202020204" pitchFamily="34" charset="0"/>
              </a:rPr>
              <a:t>	For MD State Scholarships - </a:t>
            </a:r>
            <a:r>
              <a:rPr lang="en-US" sz="1600" dirty="0" smtClean="0">
                <a:solidFill>
                  <a:schemeClr val="accent4">
                    <a:lumMod val="50000"/>
                  </a:schemeClr>
                </a:solidFill>
                <a:latin typeface="Arial" panose="020B0604020202020204" pitchFamily="34" charset="0"/>
                <a:cs typeface="Arial" panose="020B0604020202020204" pitchFamily="34" charset="0"/>
              </a:rPr>
              <a:t>by </a:t>
            </a:r>
            <a:r>
              <a:rPr lang="en-US" sz="1600" u="sng" dirty="0">
                <a:solidFill>
                  <a:schemeClr val="bg1"/>
                </a:solidFill>
                <a:latin typeface="Arial" panose="020B0604020202020204" pitchFamily="34" charset="0"/>
                <a:cs typeface="Arial" panose="020B0604020202020204" pitchFamily="34" charset="0"/>
              </a:rPr>
              <a:t>March 1, </a:t>
            </a:r>
            <a:r>
              <a:rPr lang="en-US" sz="1600" u="sng" dirty="0" smtClean="0">
                <a:solidFill>
                  <a:schemeClr val="bg1"/>
                </a:solidFill>
                <a:latin typeface="Arial" panose="020B0604020202020204" pitchFamily="34" charset="0"/>
                <a:cs typeface="Arial" panose="020B0604020202020204" pitchFamily="34" charset="0"/>
              </a:rPr>
              <a:t>2018</a:t>
            </a:r>
            <a:r>
              <a:rPr lang="en-US" sz="1600" dirty="0" smtClean="0">
                <a:solidFill>
                  <a:schemeClr val="bg1"/>
                </a:solidFill>
                <a:latin typeface="Arial" panose="020B0604020202020204" pitchFamily="34" charset="0"/>
                <a:cs typeface="Arial" panose="020B0604020202020204" pitchFamily="34" charset="0"/>
              </a:rPr>
              <a:t> </a:t>
            </a:r>
            <a:r>
              <a:rPr lang="en-US" sz="1400" dirty="0">
                <a:solidFill>
                  <a:schemeClr val="accent4">
                    <a:lumMod val="50000"/>
                  </a:schemeClr>
                </a:solidFill>
                <a:latin typeface="Arial" panose="020B0604020202020204" pitchFamily="34" charset="0"/>
                <a:cs typeface="Arial" panose="020B0604020202020204" pitchFamily="34" charset="0"/>
              </a:rPr>
              <a:t>– FINAL </a:t>
            </a:r>
            <a:r>
              <a:rPr lang="en-US" sz="1400" dirty="0" smtClean="0">
                <a:solidFill>
                  <a:schemeClr val="accent4">
                    <a:lumMod val="50000"/>
                  </a:schemeClr>
                </a:solidFill>
                <a:latin typeface="Arial" panose="020B0604020202020204" pitchFamily="34" charset="0"/>
                <a:cs typeface="Arial" panose="020B0604020202020204" pitchFamily="34" charset="0"/>
              </a:rPr>
              <a:t>DEADLINE!</a:t>
            </a:r>
          </a:p>
          <a:p>
            <a:pPr marL="457200" lvl="2">
              <a:spcAft>
                <a:spcPts val="1200"/>
              </a:spcAft>
            </a:pPr>
            <a:r>
              <a:rPr lang="en-US" sz="900" i="1" dirty="0" smtClean="0">
                <a:solidFill>
                  <a:schemeClr val="accent4">
                    <a:lumMod val="50000"/>
                  </a:schemeClr>
                </a:solidFill>
                <a:latin typeface="Arial" panose="020B0604020202020204" pitchFamily="34" charset="0"/>
                <a:cs typeface="Arial" panose="020B0604020202020204" pitchFamily="34" charset="0"/>
              </a:rPr>
              <a:t>	               </a:t>
            </a:r>
            <a:r>
              <a:rPr lang="en-US" sz="900" b="1" i="1" dirty="0" smtClean="0">
                <a:solidFill>
                  <a:schemeClr val="accent4">
                    <a:lumMod val="50000"/>
                  </a:schemeClr>
                </a:solidFill>
                <a:latin typeface="Arial" panose="020B0604020202020204" pitchFamily="34" charset="0"/>
                <a:cs typeface="Arial" panose="020B0604020202020204" pitchFamily="34" charset="0"/>
              </a:rPr>
              <a:t>Some </a:t>
            </a:r>
            <a:r>
              <a:rPr lang="en-US" sz="900" b="1" i="1" dirty="0">
                <a:solidFill>
                  <a:schemeClr val="accent4">
                    <a:lumMod val="50000"/>
                  </a:schemeClr>
                </a:solidFill>
                <a:latin typeface="Arial" panose="020B0604020202020204" pitchFamily="34" charset="0"/>
                <a:cs typeface="Arial" panose="020B0604020202020204" pitchFamily="34" charset="0"/>
              </a:rPr>
              <a:t>MD State </a:t>
            </a:r>
            <a:r>
              <a:rPr lang="en-US" sz="900" b="1" i="1" dirty="0" smtClean="0">
                <a:solidFill>
                  <a:schemeClr val="accent4">
                    <a:lumMod val="50000"/>
                  </a:schemeClr>
                </a:solidFill>
                <a:latin typeface="Arial" panose="020B0604020202020204" pitchFamily="34" charset="0"/>
                <a:cs typeface="Arial" panose="020B0604020202020204" pitchFamily="34" charset="0"/>
              </a:rPr>
              <a:t>Scholarships </a:t>
            </a:r>
            <a:r>
              <a:rPr lang="en-US" sz="900" b="1" i="1" dirty="0">
                <a:solidFill>
                  <a:schemeClr val="accent4">
                    <a:lumMod val="50000"/>
                  </a:schemeClr>
                </a:solidFill>
                <a:latin typeface="Arial" panose="020B0604020202020204" pitchFamily="34" charset="0"/>
                <a:cs typeface="Arial" panose="020B0604020202020204" pitchFamily="34" charset="0"/>
              </a:rPr>
              <a:t>have a separate application &amp; </a:t>
            </a:r>
            <a:r>
              <a:rPr lang="en-US" sz="900" b="1" i="1" dirty="0" smtClean="0">
                <a:solidFill>
                  <a:schemeClr val="accent4">
                    <a:lumMod val="50000"/>
                  </a:schemeClr>
                </a:solidFill>
                <a:latin typeface="Arial" panose="020B0604020202020204" pitchFamily="34" charset="0"/>
                <a:cs typeface="Arial" panose="020B0604020202020204" pitchFamily="34" charset="0"/>
              </a:rPr>
              <a:t>deadline – check the MD State Scholarship website!</a:t>
            </a:r>
            <a:endParaRPr lang="en-US" sz="900" b="1" dirty="0" smtClean="0">
              <a:solidFill>
                <a:schemeClr val="accent4">
                  <a:lumMod val="50000"/>
                </a:schemeClr>
              </a:solidFill>
              <a:latin typeface="Arial" panose="020B0604020202020204" pitchFamily="34" charset="0"/>
              <a:cs typeface="Arial" panose="020B0604020202020204" pitchFamily="34" charset="0"/>
            </a:endParaRPr>
          </a:p>
          <a:p>
            <a:pPr marL="0" lvl="1">
              <a:spcAft>
                <a:spcPts val="300"/>
              </a:spcAft>
            </a:pPr>
            <a:r>
              <a:rPr lang="en-US" sz="1600" b="1" dirty="0" smtClean="0">
                <a:solidFill>
                  <a:schemeClr val="accent4">
                    <a:lumMod val="50000"/>
                  </a:schemeClr>
                </a:solidFill>
                <a:latin typeface="Arial" panose="020B0604020202020204" pitchFamily="34" charset="0"/>
                <a:cs typeface="Arial" panose="020B0604020202020204" pitchFamily="34" charset="0"/>
              </a:rPr>
              <a:t>	For College Need-based </a:t>
            </a:r>
            <a:r>
              <a:rPr lang="en-US" sz="1600" b="1" dirty="0">
                <a:solidFill>
                  <a:schemeClr val="accent4">
                    <a:lumMod val="50000"/>
                  </a:schemeClr>
                </a:solidFill>
                <a:latin typeface="Arial" panose="020B0604020202020204" pitchFamily="34" charset="0"/>
                <a:cs typeface="Arial" panose="020B0604020202020204" pitchFamily="34" charset="0"/>
              </a:rPr>
              <a:t>A</a:t>
            </a:r>
            <a:r>
              <a:rPr lang="en-US" sz="1600" b="1" dirty="0" smtClean="0">
                <a:solidFill>
                  <a:schemeClr val="accent4">
                    <a:lumMod val="50000"/>
                  </a:schemeClr>
                </a:solidFill>
                <a:latin typeface="Arial" panose="020B0604020202020204" pitchFamily="34" charset="0"/>
                <a:cs typeface="Arial" panose="020B0604020202020204" pitchFamily="34" charset="0"/>
              </a:rPr>
              <a:t>id </a:t>
            </a:r>
            <a:r>
              <a:rPr lang="en-US" sz="1400" b="1" dirty="0" smtClean="0">
                <a:solidFill>
                  <a:schemeClr val="accent4">
                    <a:lumMod val="50000"/>
                  </a:schemeClr>
                </a:solidFill>
                <a:latin typeface="Arial" panose="020B0604020202020204" pitchFamily="34" charset="0"/>
                <a:cs typeface="Arial" panose="020B0604020202020204" pitchFamily="34" charset="0"/>
              </a:rPr>
              <a:t>–</a:t>
            </a:r>
            <a:r>
              <a:rPr lang="en-US" sz="1400" dirty="0" smtClean="0">
                <a:solidFill>
                  <a:schemeClr val="accent4">
                    <a:lumMod val="50000"/>
                  </a:schemeClr>
                </a:solidFill>
                <a:latin typeface="Arial" panose="020B0604020202020204" pitchFamily="34" charset="0"/>
                <a:cs typeface="Arial" panose="020B0604020202020204" pitchFamily="34" charset="0"/>
              </a:rPr>
              <a:t> </a:t>
            </a:r>
            <a:r>
              <a:rPr lang="en-US" sz="1400" b="1" u="sng" dirty="0" smtClean="0">
                <a:solidFill>
                  <a:srgbClr val="C00000"/>
                </a:solidFill>
                <a:latin typeface="Arial" panose="020B0604020202020204" pitchFamily="34" charset="0"/>
                <a:cs typeface="Arial" panose="020B0604020202020204" pitchFamily="34" charset="0"/>
              </a:rPr>
              <a:t>check each college’s website for their deadline!</a:t>
            </a:r>
          </a:p>
          <a:p>
            <a:pPr marL="457200" lvl="2">
              <a:spcAft>
                <a:spcPts val="1200"/>
              </a:spcAft>
            </a:pPr>
            <a:r>
              <a:rPr lang="en-US" sz="900" b="1" i="1" dirty="0" smtClean="0">
                <a:solidFill>
                  <a:schemeClr val="accent4">
                    <a:lumMod val="50000"/>
                  </a:schemeClr>
                </a:solidFill>
                <a:latin typeface="Arial" panose="020B0604020202020204" pitchFamily="34" charset="0"/>
                <a:cs typeface="Arial" panose="020B0604020202020204" pitchFamily="34" charset="0"/>
              </a:rPr>
              <a:t>	              Note </a:t>
            </a:r>
            <a:r>
              <a:rPr lang="en-US" sz="900" b="1" i="1" dirty="0">
                <a:solidFill>
                  <a:schemeClr val="accent4">
                    <a:lumMod val="50000"/>
                  </a:schemeClr>
                </a:solidFill>
                <a:latin typeface="Arial" panose="020B0604020202020204" pitchFamily="34" charset="0"/>
                <a:cs typeface="Arial" panose="020B0604020202020204" pitchFamily="34" charset="0"/>
              </a:rPr>
              <a:t>that some private colleges may use the </a:t>
            </a:r>
            <a:r>
              <a:rPr lang="en-US" sz="900" b="1" i="1" dirty="0" smtClean="0">
                <a:solidFill>
                  <a:schemeClr val="accent4">
                    <a:lumMod val="50000"/>
                  </a:schemeClr>
                </a:solidFill>
                <a:latin typeface="Arial" panose="020B0604020202020204" pitchFamily="34" charset="0"/>
                <a:cs typeface="Arial" panose="020B0604020202020204" pitchFamily="34" charset="0"/>
              </a:rPr>
              <a:t>College Board’s PROFILE application to award need-based college aid</a:t>
            </a:r>
            <a:endParaRPr lang="en-US" sz="900" b="1" i="1" dirty="0" smtClean="0">
              <a:solidFill>
                <a:srgbClr val="FF0000"/>
              </a:solidFill>
              <a:latin typeface="Arial" panose="020B0604020202020204" pitchFamily="34" charset="0"/>
              <a:cs typeface="Arial" panose="020B0604020202020204" pitchFamily="34" charset="0"/>
            </a:endParaRPr>
          </a:p>
          <a:p>
            <a:pPr lvl="1"/>
            <a:endParaRPr lang="en-US" sz="1000" dirty="0">
              <a:solidFill>
                <a:schemeClr val="accent4">
                  <a:lumMod val="50000"/>
                </a:schemeClr>
              </a:solidFill>
              <a:latin typeface="Arial" panose="020B0604020202020204" pitchFamily="34" charset="0"/>
              <a:cs typeface="Arial" panose="020B0604020202020204" pitchFamily="34" charset="0"/>
            </a:endParaRPr>
          </a:p>
          <a:p>
            <a:pPr>
              <a:spcAft>
                <a:spcPts val="600"/>
              </a:spcAft>
            </a:pPr>
            <a:r>
              <a:rPr lang="en-US" sz="1600" b="1" dirty="0">
                <a:solidFill>
                  <a:schemeClr val="bg1"/>
                </a:solidFill>
                <a:latin typeface="Arial" panose="020B0604020202020204" pitchFamily="34" charset="0"/>
                <a:cs typeface="Arial" panose="020B0604020202020204" pitchFamily="34" charset="0"/>
              </a:rPr>
              <a:t> </a:t>
            </a:r>
            <a:r>
              <a:rPr lang="en-US" sz="2200" b="1" u="sng" dirty="0" smtClean="0">
                <a:solidFill>
                  <a:schemeClr val="bg1"/>
                </a:solidFill>
                <a:latin typeface="Arial" panose="020B0604020202020204" pitchFamily="34" charset="0"/>
                <a:cs typeface="Arial" panose="020B0604020202020204" pitchFamily="34" charset="0"/>
              </a:rPr>
              <a:t>College Scholarship Applications</a:t>
            </a:r>
            <a:r>
              <a:rPr lang="en-US" sz="2200" b="1" dirty="0" smtClean="0">
                <a:solidFill>
                  <a:schemeClr val="bg1"/>
                </a:solidFill>
                <a:latin typeface="Arial" panose="020B0604020202020204" pitchFamily="34" charset="0"/>
                <a:cs typeface="Arial" panose="020B0604020202020204" pitchFamily="34" charset="0"/>
              </a:rPr>
              <a:t>  </a:t>
            </a:r>
            <a:r>
              <a:rPr lang="en-US" sz="1400" i="1" dirty="0">
                <a:solidFill>
                  <a:schemeClr val="bg1"/>
                </a:solidFill>
                <a:latin typeface="Arial" panose="020B0604020202020204" pitchFamily="34" charset="0"/>
                <a:cs typeface="Arial" panose="020B0604020202020204" pitchFamily="34" charset="0"/>
              </a:rPr>
              <a:t>(for </a:t>
            </a:r>
            <a:r>
              <a:rPr lang="en-US" sz="1400" i="1" dirty="0" smtClean="0">
                <a:solidFill>
                  <a:schemeClr val="bg1"/>
                </a:solidFill>
                <a:latin typeface="Arial" panose="020B0604020202020204" pitchFamily="34" charset="0"/>
                <a:cs typeface="Arial" panose="020B0604020202020204" pitchFamily="34" charset="0"/>
              </a:rPr>
              <a:t>college donor scholarships)</a:t>
            </a:r>
            <a:r>
              <a:rPr lang="en-US" sz="2200" b="1" u="sng" dirty="0" smtClean="0">
                <a:solidFill>
                  <a:srgbClr val="6A1416"/>
                </a:solidFill>
                <a:latin typeface="Arial" panose="020B0604020202020204" pitchFamily="34" charset="0"/>
                <a:cs typeface="Arial" panose="020B0604020202020204" pitchFamily="34" charset="0"/>
              </a:rPr>
              <a:t> </a:t>
            </a:r>
          </a:p>
          <a:p>
            <a:pPr>
              <a:spcAft>
                <a:spcPts val="600"/>
              </a:spcAft>
            </a:pPr>
            <a:endParaRPr lang="en-US" sz="800" b="1" u="sng" dirty="0" smtClean="0">
              <a:solidFill>
                <a:srgbClr val="6A1416"/>
              </a:solidFill>
              <a:latin typeface="Arial" panose="020B0604020202020204" pitchFamily="34" charset="0"/>
              <a:cs typeface="Arial" panose="020B0604020202020204" pitchFamily="34" charset="0"/>
            </a:endParaRPr>
          </a:p>
          <a:p>
            <a:pPr>
              <a:spcAft>
                <a:spcPts val="600"/>
              </a:spcAft>
            </a:pPr>
            <a:r>
              <a:rPr lang="en-US" sz="1400" b="1" dirty="0" smtClean="0">
                <a:solidFill>
                  <a:schemeClr val="accent4">
                    <a:lumMod val="50000"/>
                  </a:schemeClr>
                </a:solidFill>
                <a:latin typeface="Arial" panose="020B0604020202020204" pitchFamily="34" charset="0"/>
                <a:cs typeface="Arial" panose="020B0604020202020204" pitchFamily="34" charset="0"/>
              </a:rPr>
              <a:t>	For </a:t>
            </a:r>
            <a:r>
              <a:rPr lang="en-US" sz="1400" b="1" dirty="0">
                <a:solidFill>
                  <a:schemeClr val="accent4">
                    <a:lumMod val="50000"/>
                  </a:schemeClr>
                </a:solidFill>
                <a:latin typeface="Arial" panose="020B0604020202020204" pitchFamily="34" charset="0"/>
                <a:cs typeface="Arial" panose="020B0604020202020204" pitchFamily="34" charset="0"/>
              </a:rPr>
              <a:t>College </a:t>
            </a:r>
            <a:r>
              <a:rPr lang="en-US" sz="1400" b="1" dirty="0" smtClean="0">
                <a:solidFill>
                  <a:schemeClr val="accent4">
                    <a:lumMod val="50000"/>
                  </a:schemeClr>
                </a:solidFill>
                <a:latin typeface="Arial" panose="020B0604020202020204" pitchFamily="34" charset="0"/>
                <a:cs typeface="Arial" panose="020B0604020202020204" pitchFamily="34" charset="0"/>
              </a:rPr>
              <a:t>Scholarships – </a:t>
            </a:r>
            <a:r>
              <a:rPr lang="en-US" sz="1400" b="1" u="sng" dirty="0" smtClean="0">
                <a:solidFill>
                  <a:srgbClr val="C00000"/>
                </a:solidFill>
                <a:latin typeface="Arial" panose="020B0604020202020204" pitchFamily="34" charset="0"/>
                <a:cs typeface="Arial" panose="020B0604020202020204" pitchFamily="34" charset="0"/>
              </a:rPr>
              <a:t>check each college’s website for </a:t>
            </a:r>
            <a:r>
              <a:rPr lang="en-US" sz="1400" b="1" u="sng" dirty="0">
                <a:solidFill>
                  <a:srgbClr val="C00000"/>
                </a:solidFill>
                <a:latin typeface="Arial" panose="020B0604020202020204" pitchFamily="34" charset="0"/>
                <a:cs typeface="Arial" panose="020B0604020202020204" pitchFamily="34" charset="0"/>
              </a:rPr>
              <a:t>their deadline!</a:t>
            </a:r>
          </a:p>
          <a:p>
            <a:pPr>
              <a:spcAft>
                <a:spcPts val="600"/>
              </a:spcAft>
            </a:pPr>
            <a:endParaRPr lang="en-US" sz="1400" dirty="0" smtClean="0">
              <a:solidFill>
                <a:schemeClr val="accent4">
                  <a:lumMod val="50000"/>
                </a:schemeClr>
              </a:solidFill>
              <a:latin typeface="Arial" panose="020B0604020202020204" pitchFamily="34" charset="0"/>
              <a:cs typeface="Arial" panose="020B0604020202020204" pitchFamily="34" charset="0"/>
            </a:endParaRPr>
          </a:p>
          <a:p>
            <a:pPr marL="457200" lvl="2" algn="ctr">
              <a:spcAft>
                <a:spcPts val="600"/>
              </a:spcAft>
            </a:pPr>
            <a:r>
              <a:rPr lang="en-US" sz="1200" b="1" dirty="0" smtClean="0">
                <a:solidFill>
                  <a:schemeClr val="accent4">
                    <a:lumMod val="50000"/>
                  </a:schemeClr>
                </a:solidFill>
                <a:latin typeface="Arial" panose="020B0604020202020204" pitchFamily="34" charset="0"/>
                <a:cs typeface="Arial" panose="020B0604020202020204" pitchFamily="34" charset="0"/>
              </a:rPr>
              <a:t>The important deadlines are each college’s deadline for the </a:t>
            </a:r>
            <a:r>
              <a:rPr lang="en-US" sz="1200" b="1" u="sng" dirty="0" smtClean="0">
                <a:solidFill>
                  <a:schemeClr val="accent4">
                    <a:lumMod val="50000"/>
                  </a:schemeClr>
                </a:solidFill>
                <a:latin typeface="Arial" panose="020B0604020202020204" pitchFamily="34" charset="0"/>
                <a:cs typeface="Arial" panose="020B0604020202020204" pitchFamily="34" charset="0"/>
              </a:rPr>
              <a:t>TWO FORMS</a:t>
            </a:r>
            <a:r>
              <a:rPr lang="en-US" sz="1200" b="1" dirty="0" smtClean="0">
                <a:solidFill>
                  <a:schemeClr val="accent4">
                    <a:lumMod val="50000"/>
                  </a:schemeClr>
                </a:solidFill>
                <a:latin typeface="Arial" panose="020B0604020202020204" pitchFamily="34" charset="0"/>
                <a:cs typeface="Arial" panose="020B0604020202020204" pitchFamily="34" charset="0"/>
              </a:rPr>
              <a:t> that are most important – </a:t>
            </a:r>
            <a:r>
              <a:rPr lang="en-US" sz="1600" b="1" dirty="0" smtClean="0">
                <a:solidFill>
                  <a:schemeClr val="bg1"/>
                </a:solidFill>
                <a:latin typeface="Arial" panose="020B0604020202020204" pitchFamily="34" charset="0"/>
                <a:cs typeface="Arial" panose="020B0604020202020204" pitchFamily="34" charset="0"/>
              </a:rPr>
              <a:t>The FAFSA and each college’s Scholarship Application</a:t>
            </a:r>
            <a:r>
              <a:rPr lang="en-US" sz="1200" b="1" dirty="0" smtClean="0">
                <a:solidFill>
                  <a:schemeClr val="bg1"/>
                </a:solidFill>
                <a:latin typeface="Arial" panose="020B0604020202020204" pitchFamily="34" charset="0"/>
                <a:cs typeface="Arial" panose="020B0604020202020204" pitchFamily="34" charset="0"/>
              </a:rPr>
              <a:t>.</a:t>
            </a:r>
          </a:p>
        </p:txBody>
      </p:sp>
      <p:sp>
        <p:nvSpPr>
          <p:cNvPr id="5" name="Slide Number Placeholder 4"/>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6</a:t>
            </a:fld>
            <a:endParaRPr kumimoji="0" lang="en-US" dirty="0">
              <a:solidFill>
                <a:schemeClr val="accent5">
                  <a:lumMod val="40000"/>
                  <a:lumOff val="60000"/>
                </a:schemeClr>
              </a:solidFill>
            </a:endParaRPr>
          </a:p>
        </p:txBody>
      </p:sp>
    </p:spTree>
    <p:extLst>
      <p:ext uri="{BB962C8B-B14F-4D97-AF65-F5344CB8AC3E}">
        <p14:creationId xmlns:p14="http://schemas.microsoft.com/office/powerpoint/2010/main" xmlns="" val="3242820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A Little Financial Aid “To-Do” Chart</a:t>
            </a:r>
            <a:endParaRPr lang="en-US" sz="2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07674196"/>
              </p:ext>
            </p:extLst>
          </p:nvPr>
        </p:nvGraphicFramePr>
        <p:xfrm>
          <a:off x="942940" y="1814888"/>
          <a:ext cx="7124700" cy="4028440"/>
        </p:xfrm>
        <a:graphic>
          <a:graphicData uri="http://schemas.openxmlformats.org/drawingml/2006/table">
            <a:tbl>
              <a:tblPr firstRow="1" bandRow="1">
                <a:tableStyleId>{5C22544A-7EE6-4342-B048-85BDC9FD1C3A}</a:tableStyleId>
              </a:tblPr>
              <a:tblGrid>
                <a:gridCol w="2207584"/>
                <a:gridCol w="989214"/>
                <a:gridCol w="997527"/>
                <a:gridCol w="980902"/>
                <a:gridCol w="972589"/>
                <a:gridCol w="976884"/>
              </a:tblGrid>
              <a:tr h="370840">
                <a:tc>
                  <a:txBody>
                    <a:bodyPr/>
                    <a:lstStyle/>
                    <a:p>
                      <a:endParaRPr lang="en-US" dirty="0"/>
                    </a:p>
                  </a:txBody>
                  <a:tcPr/>
                </a:tc>
                <a:tc>
                  <a:txBody>
                    <a:bodyPr/>
                    <a:lstStyle/>
                    <a:p>
                      <a:r>
                        <a:rPr lang="en-US" sz="1200" dirty="0" smtClean="0">
                          <a:solidFill>
                            <a:schemeClr val="bg1"/>
                          </a:solidFill>
                        </a:rPr>
                        <a:t>College</a:t>
                      </a:r>
                      <a:r>
                        <a:rPr lang="en-US" sz="1200" baseline="0" dirty="0" smtClean="0">
                          <a:solidFill>
                            <a:schemeClr val="bg1"/>
                          </a:solidFill>
                        </a:rPr>
                        <a:t> </a:t>
                      </a:r>
                      <a:r>
                        <a:rPr lang="en-US" sz="1200" dirty="0" smtClean="0">
                          <a:solidFill>
                            <a:schemeClr val="bg1"/>
                          </a:solidFill>
                        </a:rPr>
                        <a:t>1</a:t>
                      </a:r>
                      <a:endParaRPr lang="en-US" sz="12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College</a:t>
                      </a:r>
                      <a:r>
                        <a:rPr lang="en-US" sz="1200" baseline="0" dirty="0" smtClean="0">
                          <a:solidFill>
                            <a:schemeClr val="bg1"/>
                          </a:solidFill>
                        </a:rPr>
                        <a:t> </a:t>
                      </a:r>
                      <a:r>
                        <a:rPr lang="en-US" sz="1200" dirty="0" smtClean="0">
                          <a:solidFill>
                            <a:schemeClr val="bg1"/>
                          </a:solidFill>
                        </a:rPr>
                        <a:t>2</a:t>
                      </a:r>
                    </a:p>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College 3</a:t>
                      </a:r>
                    </a:p>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College 4</a:t>
                      </a:r>
                    </a:p>
                    <a:p>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College 5</a:t>
                      </a:r>
                    </a:p>
                    <a:p>
                      <a:endParaRPr lang="en-US" sz="1200" dirty="0"/>
                    </a:p>
                  </a:txBody>
                  <a:tcPr/>
                </a:tc>
              </a:tr>
              <a:tr h="370840">
                <a:tc>
                  <a:txBody>
                    <a:bodyPr/>
                    <a:lstStyle/>
                    <a:p>
                      <a:r>
                        <a:rPr lang="en-US" sz="1300" dirty="0" smtClean="0"/>
                        <a:t>Does the college use the FAFSA</a:t>
                      </a:r>
                      <a:r>
                        <a:rPr lang="en-US" sz="1300" baseline="0" dirty="0" smtClean="0"/>
                        <a:t> to award need-based college grant aid?</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r>
                        <a:rPr lang="en-US" sz="1300" b="1" dirty="0" smtClean="0"/>
                        <a:t>What’s the college’s FAFSA deadline?</a:t>
                      </a:r>
                      <a:endParaRPr lang="en-US" sz="13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300" dirty="0" smtClean="0"/>
                        <a:t>Does the college have a Scholarship</a:t>
                      </a:r>
                      <a:r>
                        <a:rPr lang="en-US" sz="1300" baseline="0" dirty="0" smtClean="0"/>
                        <a:t> </a:t>
                      </a:r>
                      <a:r>
                        <a:rPr lang="en-US" sz="1300" dirty="0" smtClean="0"/>
                        <a:t>Application?</a:t>
                      </a:r>
                      <a:endParaRPr lang="en-US" sz="1300"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300" dirty="0" smtClean="0"/>
                        <a:t>What</a:t>
                      </a:r>
                      <a:r>
                        <a:rPr lang="en-US" sz="1300" baseline="0" dirty="0" smtClean="0"/>
                        <a:t> is the </a:t>
                      </a:r>
                      <a:r>
                        <a:rPr lang="en-US" sz="1300" dirty="0" smtClean="0"/>
                        <a:t>URL for Scholarship Application?</a:t>
                      </a:r>
                      <a:endParaRPr lang="en-US" sz="13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300" dirty="0" smtClean="0"/>
                        <a:t>What is the deadline</a:t>
                      </a:r>
                      <a:r>
                        <a:rPr lang="en-US" sz="1300" baseline="0" dirty="0" smtClean="0"/>
                        <a:t> for Scholarship Application?</a:t>
                      </a:r>
                      <a:endParaRPr lang="en-US" sz="13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28871">
                <a:tc>
                  <a:txBody>
                    <a:bodyPr/>
                    <a:lstStyle/>
                    <a:p>
                      <a:r>
                        <a:rPr lang="en-US" sz="1300" i="1" dirty="0" smtClean="0">
                          <a:solidFill>
                            <a:schemeClr val="accent1">
                              <a:lumMod val="50000"/>
                            </a:schemeClr>
                          </a:solidFill>
                        </a:rPr>
                        <a:t>PROFILE</a:t>
                      </a:r>
                      <a:r>
                        <a:rPr lang="en-US" sz="1300" i="1" baseline="0" dirty="0" smtClean="0">
                          <a:solidFill>
                            <a:schemeClr val="accent1">
                              <a:lumMod val="50000"/>
                            </a:schemeClr>
                          </a:solidFill>
                        </a:rPr>
                        <a:t> required?</a:t>
                      </a:r>
                      <a:endParaRPr lang="en-US" sz="1300" i="1" dirty="0">
                        <a:solidFill>
                          <a:schemeClr val="accent1">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300" i="1" dirty="0" smtClean="0">
                          <a:solidFill>
                            <a:schemeClr val="accent1">
                              <a:lumMod val="50000"/>
                            </a:schemeClr>
                          </a:solidFill>
                        </a:rPr>
                        <a:t>Deadline for PROFILE?</a:t>
                      </a:r>
                      <a:endParaRPr lang="en-US" sz="1300" i="1" dirty="0">
                        <a:solidFill>
                          <a:schemeClr val="accent1">
                            <a:lumMod val="50000"/>
                          </a:schemeClr>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2C6B1FF6-39B9-40F5-8B67-33C6354A3D4F}" type="slidenum">
              <a:rPr kumimoji="0" lang="en-US" smtClean="0"/>
              <a:pPr/>
              <a:t>7</a:t>
            </a:fld>
            <a:endParaRPr kumimoji="0"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Tree>
    <p:extLst>
      <p:ext uri="{BB962C8B-B14F-4D97-AF65-F5344CB8AC3E}">
        <p14:creationId xmlns:p14="http://schemas.microsoft.com/office/powerpoint/2010/main" xmlns="" val="150814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1551" y="1502819"/>
            <a:ext cx="6420897" cy="5019323"/>
          </a:xfrm>
          <a:prstGeom prst="rect">
            <a:avLst/>
          </a:prstGeom>
          <a:noFill/>
        </p:spPr>
        <p:txBody>
          <a:bodyPr wrap="square" rtlCol="0">
            <a:spAutoFit/>
          </a:bodyPr>
          <a:lstStyle/>
          <a:p>
            <a:pPr>
              <a:lnSpc>
                <a:spcPct val="150000"/>
              </a:lnSpc>
            </a:pPr>
            <a:r>
              <a:rPr lang="en-US" sz="1400" b="1" dirty="0">
                <a:solidFill>
                  <a:schemeClr val="accent4">
                    <a:lumMod val="50000"/>
                  </a:schemeClr>
                </a:solidFill>
                <a:latin typeface="Arial" panose="020B0604020202020204" pitchFamily="34" charset="0"/>
                <a:cs typeface="Arial" panose="020B0604020202020204" pitchFamily="34" charset="0"/>
              </a:rPr>
              <a:t>Use the FAFSA On The Web at </a:t>
            </a:r>
            <a:r>
              <a:rPr lang="en-US" sz="1400" b="1" u="sng" dirty="0">
                <a:solidFill>
                  <a:schemeClr val="accent4">
                    <a:lumMod val="50000"/>
                  </a:schemeClr>
                </a:solidFill>
                <a:latin typeface="Arial" panose="020B0604020202020204" pitchFamily="34" charset="0"/>
                <a:cs typeface="Arial" panose="020B0604020202020204" pitchFamily="34" charset="0"/>
              </a:rPr>
              <a:t>fafsa.gov</a:t>
            </a:r>
          </a:p>
          <a:p>
            <a:pPr marL="457200" lvl="2" indent="-182880">
              <a:lnSpc>
                <a:spcPct val="150000"/>
              </a:lnSpc>
              <a:buFont typeface="Arial" panose="020B0604020202020204" pitchFamily="34" charset="0"/>
              <a:buChar char="•"/>
            </a:pPr>
            <a:r>
              <a:rPr lang="en-US" sz="1200" dirty="0" smtClean="0">
                <a:solidFill>
                  <a:schemeClr val="accent4">
                    <a:lumMod val="50000"/>
                  </a:schemeClr>
                </a:solidFill>
                <a:latin typeface="Arial" panose="020B0604020202020204" pitchFamily="34" charset="0"/>
                <a:cs typeface="Arial" panose="020B0604020202020204" pitchFamily="34" charset="0"/>
              </a:rPr>
              <a:t>Click </a:t>
            </a:r>
            <a:r>
              <a:rPr lang="en-US" sz="1200" dirty="0">
                <a:solidFill>
                  <a:schemeClr val="accent4">
                    <a:lumMod val="50000"/>
                  </a:schemeClr>
                </a:solidFill>
                <a:latin typeface="Arial" panose="020B0604020202020204" pitchFamily="34" charset="0"/>
                <a:cs typeface="Arial" panose="020B0604020202020204" pitchFamily="34" charset="0"/>
              </a:rPr>
              <a:t>on “Start A New FAFSA” for </a:t>
            </a:r>
            <a:r>
              <a:rPr lang="en-US" sz="1200" dirty="0" smtClean="0">
                <a:solidFill>
                  <a:schemeClr val="accent4">
                    <a:lumMod val="50000"/>
                  </a:schemeClr>
                </a:solidFill>
                <a:latin typeface="Arial" panose="020B0604020202020204" pitchFamily="34" charset="0"/>
                <a:cs typeface="Arial" panose="020B0604020202020204" pitchFamily="34" charset="0"/>
              </a:rPr>
              <a:t>the </a:t>
            </a:r>
            <a:r>
              <a:rPr lang="en-US" sz="1200" u="sng" dirty="0" smtClean="0">
                <a:solidFill>
                  <a:schemeClr val="accent4">
                    <a:lumMod val="50000"/>
                  </a:schemeClr>
                </a:solidFill>
                <a:latin typeface="Arial" panose="020B0604020202020204" pitchFamily="34" charset="0"/>
                <a:cs typeface="Arial" panose="020B0604020202020204" pitchFamily="34" charset="0"/>
              </a:rPr>
              <a:t>correct academic year</a:t>
            </a:r>
            <a:endParaRPr lang="en-US" sz="1200" u="sng" dirty="0">
              <a:solidFill>
                <a:schemeClr val="accent4">
                  <a:lumMod val="50000"/>
                </a:schemeClr>
              </a:solidFill>
              <a:latin typeface="Arial" panose="020B0604020202020204" pitchFamily="34" charset="0"/>
              <a:cs typeface="Arial" panose="020B0604020202020204" pitchFamily="34" charset="0"/>
            </a:endParaRPr>
          </a:p>
          <a:p>
            <a:pPr>
              <a:lnSpc>
                <a:spcPct val="150000"/>
              </a:lnSpc>
              <a:spcBef>
                <a:spcPts val="600"/>
              </a:spcBef>
              <a:spcAft>
                <a:spcPts val="600"/>
              </a:spcAft>
            </a:pPr>
            <a:r>
              <a:rPr lang="en-US" sz="1400" b="1" dirty="0" smtClean="0">
                <a:solidFill>
                  <a:schemeClr val="accent4">
                    <a:lumMod val="50000"/>
                  </a:schemeClr>
                </a:solidFill>
                <a:latin typeface="Arial" panose="020B0604020202020204" pitchFamily="34" charset="0"/>
                <a:cs typeface="Arial" panose="020B0604020202020204" pitchFamily="34" charset="0"/>
              </a:rPr>
              <a:t>BOTH the student </a:t>
            </a:r>
            <a:r>
              <a:rPr lang="en-US" sz="1400" b="1" dirty="0">
                <a:solidFill>
                  <a:schemeClr val="accent4">
                    <a:lumMod val="50000"/>
                  </a:schemeClr>
                </a:solidFill>
                <a:latin typeface="Arial" panose="020B0604020202020204" pitchFamily="34" charset="0"/>
                <a:cs typeface="Arial" panose="020B0604020202020204" pitchFamily="34" charset="0"/>
              </a:rPr>
              <a:t>and </a:t>
            </a:r>
            <a:r>
              <a:rPr lang="en-US" sz="1400" b="1" dirty="0" smtClean="0">
                <a:solidFill>
                  <a:schemeClr val="accent4">
                    <a:lumMod val="50000"/>
                  </a:schemeClr>
                </a:solidFill>
                <a:latin typeface="Arial" panose="020B0604020202020204" pitchFamily="34" charset="0"/>
                <a:cs typeface="Arial" panose="020B0604020202020204" pitchFamily="34" charset="0"/>
              </a:rPr>
              <a:t>one parent </a:t>
            </a:r>
            <a:r>
              <a:rPr lang="en-US" sz="1400" b="1" dirty="0">
                <a:solidFill>
                  <a:schemeClr val="accent4">
                    <a:lumMod val="50000"/>
                  </a:schemeClr>
                </a:solidFill>
                <a:latin typeface="Arial" panose="020B0604020202020204" pitchFamily="34" charset="0"/>
                <a:cs typeface="Arial" panose="020B0604020202020204" pitchFamily="34" charset="0"/>
              </a:rPr>
              <a:t>must </a:t>
            </a:r>
            <a:r>
              <a:rPr lang="en-US" sz="1400" b="1" dirty="0" smtClean="0">
                <a:solidFill>
                  <a:schemeClr val="accent4">
                    <a:lumMod val="50000"/>
                  </a:schemeClr>
                </a:solidFill>
                <a:latin typeface="Arial" panose="020B0604020202020204" pitchFamily="34" charset="0"/>
                <a:cs typeface="Arial" panose="020B0604020202020204" pitchFamily="34" charset="0"/>
              </a:rPr>
              <a:t>have an </a:t>
            </a:r>
            <a:r>
              <a:rPr lang="en-US" sz="1400" b="1" dirty="0">
                <a:solidFill>
                  <a:schemeClr val="accent4">
                    <a:lumMod val="50000"/>
                  </a:schemeClr>
                </a:solidFill>
                <a:latin typeface="Arial" panose="020B0604020202020204" pitchFamily="34" charset="0"/>
                <a:cs typeface="Arial" panose="020B0604020202020204" pitchFamily="34" charset="0"/>
              </a:rPr>
              <a:t>FSA ID</a:t>
            </a:r>
          </a:p>
          <a:p>
            <a:pPr marL="742950" lvl="2" indent="-182880">
              <a:spcAft>
                <a:spcPts val="600"/>
              </a:spcAft>
              <a:buFont typeface="Arial" panose="020B0604020202020204" pitchFamily="34" charset="0"/>
              <a:buChar char="•"/>
              <a:tabLst>
                <a:tab pos="342900" algn="l"/>
              </a:tabLst>
            </a:pPr>
            <a:r>
              <a:rPr lang="en-US" sz="1200" dirty="0" smtClean="0">
                <a:solidFill>
                  <a:schemeClr val="accent4">
                    <a:lumMod val="50000"/>
                  </a:schemeClr>
                </a:solidFill>
                <a:latin typeface="Arial" panose="020B0604020202020204" pitchFamily="34" charset="0"/>
                <a:cs typeface="Arial" panose="020B0604020202020204" pitchFamily="34" charset="0"/>
              </a:rPr>
              <a:t>Be </a:t>
            </a:r>
            <a:r>
              <a:rPr lang="en-US" sz="1200" dirty="0">
                <a:solidFill>
                  <a:schemeClr val="accent4">
                    <a:lumMod val="50000"/>
                  </a:schemeClr>
                </a:solidFill>
                <a:latin typeface="Arial" panose="020B0604020202020204" pitchFamily="34" charset="0"/>
                <a:cs typeface="Arial" panose="020B0604020202020204" pitchFamily="34" charset="0"/>
              </a:rPr>
              <a:t>sure to sign your FAFSA with both FSA IDs and hit the submit button</a:t>
            </a:r>
          </a:p>
          <a:p>
            <a:pPr marL="0" lvl="1">
              <a:lnSpc>
                <a:spcPct val="150000"/>
              </a:lnSpc>
              <a:spcBef>
                <a:spcPts val="600"/>
              </a:spcBef>
              <a:buClr>
                <a:schemeClr val="accent1"/>
              </a:buClr>
              <a:buSzPct val="80000"/>
              <a:tabLst>
                <a:tab pos="342900" algn="l"/>
              </a:tabLst>
            </a:pPr>
            <a:r>
              <a:rPr lang="en-US" sz="1400" b="1" dirty="0" smtClean="0">
                <a:solidFill>
                  <a:schemeClr val="accent4">
                    <a:lumMod val="50000"/>
                  </a:schemeClr>
                </a:solidFill>
                <a:latin typeface="Arial" panose="020B0604020202020204" pitchFamily="34" charset="0"/>
                <a:cs typeface="Arial" panose="020B0604020202020204" pitchFamily="34" charset="0"/>
              </a:rPr>
              <a:t>Have </a:t>
            </a:r>
            <a:r>
              <a:rPr lang="en-US" sz="1400" b="1" dirty="0">
                <a:solidFill>
                  <a:schemeClr val="accent4">
                    <a:lumMod val="50000"/>
                  </a:schemeClr>
                </a:solidFill>
                <a:latin typeface="Arial" panose="020B0604020202020204" pitchFamily="34" charset="0"/>
                <a:cs typeface="Arial" panose="020B0604020202020204" pitchFamily="34" charset="0"/>
              </a:rPr>
              <a:t>BOTH parent and student’s Social Security Number </a:t>
            </a:r>
            <a:r>
              <a:rPr lang="en-US" sz="1400" b="1" dirty="0" smtClean="0">
                <a:solidFill>
                  <a:schemeClr val="accent4">
                    <a:lumMod val="50000"/>
                  </a:schemeClr>
                </a:solidFill>
                <a:latin typeface="Arial" panose="020B0604020202020204" pitchFamily="34" charset="0"/>
                <a:cs typeface="Arial" panose="020B0604020202020204" pitchFamily="34" charset="0"/>
              </a:rPr>
              <a:t>ready.</a:t>
            </a:r>
          </a:p>
          <a:p>
            <a:pPr marL="628650" lvl="2" indent="-171450">
              <a:lnSpc>
                <a:spcPct val="150000"/>
              </a:lnSpc>
              <a:buSzPct val="80000"/>
              <a:buFont typeface="Arial" panose="020B0604020202020204" pitchFamily="34" charset="0"/>
              <a:buChar char="•"/>
              <a:tabLst>
                <a:tab pos="342900" algn="l"/>
              </a:tabLst>
            </a:pPr>
            <a:r>
              <a:rPr lang="en-US" sz="1200" dirty="0" smtClean="0">
                <a:solidFill>
                  <a:schemeClr val="accent4">
                    <a:lumMod val="50000"/>
                  </a:schemeClr>
                </a:solidFill>
                <a:latin typeface="Arial" panose="020B0604020202020204" pitchFamily="34" charset="0"/>
                <a:cs typeface="Arial" panose="020B0604020202020204" pitchFamily="34" charset="0"/>
              </a:rPr>
              <a:t>Include your SSN on your admissions application (</a:t>
            </a:r>
            <a:r>
              <a:rPr lang="en-US" sz="1000" i="1" dirty="0" smtClean="0">
                <a:solidFill>
                  <a:schemeClr val="accent4">
                    <a:lumMod val="50000"/>
                  </a:schemeClr>
                </a:solidFill>
                <a:latin typeface="Arial" panose="020B0604020202020204" pitchFamily="34" charset="0"/>
                <a:cs typeface="Arial" panose="020B0604020202020204" pitchFamily="34" charset="0"/>
              </a:rPr>
              <a:t>and the Common Application</a:t>
            </a:r>
            <a:r>
              <a:rPr lang="en-US" sz="1200" dirty="0" smtClean="0">
                <a:solidFill>
                  <a:schemeClr val="accent4">
                    <a:lumMod val="50000"/>
                  </a:schemeClr>
                </a:solidFill>
                <a:latin typeface="Arial" panose="020B0604020202020204" pitchFamily="34" charset="0"/>
                <a:cs typeface="Arial" panose="020B0604020202020204" pitchFamily="34" charset="0"/>
              </a:rPr>
              <a:t>)</a:t>
            </a:r>
            <a:endParaRPr lang="en-US" sz="1200" dirty="0">
              <a:solidFill>
                <a:schemeClr val="accent4">
                  <a:lumMod val="50000"/>
                </a:schemeClr>
              </a:solidFill>
              <a:latin typeface="Arial" panose="020B0604020202020204" pitchFamily="34" charset="0"/>
              <a:cs typeface="Arial" panose="020B0604020202020204" pitchFamily="34" charset="0"/>
            </a:endParaRPr>
          </a:p>
          <a:p>
            <a:pPr>
              <a:lnSpc>
                <a:spcPct val="150000"/>
              </a:lnSpc>
              <a:spcBef>
                <a:spcPts val="600"/>
              </a:spcBef>
            </a:pPr>
            <a:r>
              <a:rPr lang="en-US" sz="1400" b="1" dirty="0" smtClean="0">
                <a:solidFill>
                  <a:schemeClr val="bg1"/>
                </a:solidFill>
                <a:latin typeface="Arial" panose="020B0604020202020204" pitchFamily="34" charset="0"/>
                <a:cs typeface="Arial" panose="020B0604020202020204" pitchFamily="34" charset="0"/>
              </a:rPr>
              <a:t>Have </a:t>
            </a:r>
            <a:r>
              <a:rPr lang="en-US" sz="1400" b="1" dirty="0">
                <a:solidFill>
                  <a:schemeClr val="bg1"/>
                </a:solidFill>
                <a:latin typeface="Arial" panose="020B0604020202020204" pitchFamily="34" charset="0"/>
                <a:cs typeface="Arial" panose="020B0604020202020204" pitchFamily="34" charset="0"/>
              </a:rPr>
              <a:t>parent and student financial records for </a:t>
            </a:r>
            <a:r>
              <a:rPr lang="en-US" sz="1400" b="1" dirty="0" smtClean="0">
                <a:solidFill>
                  <a:schemeClr val="bg1"/>
                </a:solidFill>
                <a:latin typeface="Arial" panose="020B0604020202020204" pitchFamily="34" charset="0"/>
                <a:cs typeface="Arial" panose="020B0604020202020204" pitchFamily="34" charset="0"/>
              </a:rPr>
              <a:t>required tax </a:t>
            </a:r>
            <a:r>
              <a:rPr lang="en-US" sz="1400" b="1" dirty="0">
                <a:solidFill>
                  <a:schemeClr val="bg1"/>
                </a:solidFill>
                <a:latin typeface="Arial" panose="020B0604020202020204" pitchFamily="34" charset="0"/>
                <a:cs typeface="Arial" panose="020B0604020202020204" pitchFamily="34" charset="0"/>
              </a:rPr>
              <a:t>year </a:t>
            </a:r>
            <a:endParaRPr lang="en-US" sz="1400" b="1" dirty="0" smtClean="0">
              <a:solidFill>
                <a:schemeClr val="bg1"/>
              </a:solidFill>
              <a:latin typeface="Arial" panose="020B0604020202020204" pitchFamily="34" charset="0"/>
              <a:cs typeface="Arial" panose="020B0604020202020204" pitchFamily="34" charset="0"/>
            </a:endParaRPr>
          </a:p>
          <a:p>
            <a:pPr marL="628650" lvl="1" indent="-171450">
              <a:lnSpc>
                <a:spcPct val="150000"/>
              </a:lnSpc>
              <a:spcBef>
                <a:spcPts val="600"/>
              </a:spcBef>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The FAFSA requires both taxed and untaxed income information</a:t>
            </a:r>
          </a:p>
          <a:p>
            <a:pPr marL="628650" lvl="1" indent="-171450">
              <a:lnSpc>
                <a:spcPct val="150000"/>
              </a:lnSpc>
              <a:spcBef>
                <a:spcPts val="600"/>
              </a:spcBef>
              <a:buFont typeface="Arial" panose="020B0604020202020204" pitchFamily="34" charset="0"/>
              <a:buChar char="•"/>
            </a:pPr>
            <a:r>
              <a:rPr lang="en-US" sz="1200" b="1" dirty="0" smtClean="0">
                <a:solidFill>
                  <a:srgbClr val="FF0000"/>
                </a:solidFill>
                <a:latin typeface="Arial" panose="020B0604020202020204" pitchFamily="34" charset="0"/>
                <a:cs typeface="Arial" panose="020B0604020202020204" pitchFamily="34" charset="0"/>
              </a:rPr>
              <a:t>Use </a:t>
            </a:r>
            <a:r>
              <a:rPr lang="en-US" sz="1200" b="1" dirty="0">
                <a:solidFill>
                  <a:srgbClr val="FF0000"/>
                </a:solidFill>
                <a:latin typeface="Arial" panose="020B0604020202020204" pitchFamily="34" charset="0"/>
                <a:cs typeface="Arial" panose="020B0604020202020204" pitchFamily="34" charset="0"/>
              </a:rPr>
              <a:t>the IRS Data Retrieval option </a:t>
            </a:r>
            <a:r>
              <a:rPr lang="en-US" sz="1200" b="1" dirty="0" smtClean="0">
                <a:solidFill>
                  <a:srgbClr val="FF0000"/>
                </a:solidFill>
                <a:latin typeface="Arial" panose="020B0604020202020204" pitchFamily="34" charset="0"/>
                <a:cs typeface="Arial" panose="020B0604020202020204" pitchFamily="34" charset="0"/>
              </a:rPr>
              <a:t>(the DRT </a:t>
            </a:r>
            <a:r>
              <a:rPr lang="en-US" sz="1200" b="1" dirty="0">
                <a:solidFill>
                  <a:srgbClr val="FF0000"/>
                </a:solidFill>
                <a:latin typeface="Arial" panose="020B0604020202020204" pitchFamily="34" charset="0"/>
                <a:cs typeface="Arial" panose="020B0604020202020204" pitchFamily="34" charset="0"/>
              </a:rPr>
              <a:t>tool</a:t>
            </a:r>
            <a:r>
              <a:rPr lang="en-US" sz="1200" b="1" dirty="0" smtClean="0">
                <a:solidFill>
                  <a:srgbClr val="FF0000"/>
                </a:solidFill>
                <a:latin typeface="Arial" panose="020B0604020202020204" pitchFamily="34" charset="0"/>
                <a:cs typeface="Arial" panose="020B0604020202020204" pitchFamily="34" charset="0"/>
              </a:rPr>
              <a:t>) for 2016 tax year information!</a:t>
            </a:r>
          </a:p>
          <a:p>
            <a:pPr marL="628650" lvl="1" indent="-171450">
              <a:lnSpc>
                <a:spcPct val="150000"/>
              </a:lnSpc>
              <a:spcBef>
                <a:spcPts val="600"/>
              </a:spcBef>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With situations of divorce and remarriage, use the custodial parent AND step-parent’s household and income information.</a:t>
            </a:r>
            <a:endParaRPr lang="en-US" sz="1200" dirty="0">
              <a:solidFill>
                <a:schemeClr val="bg1"/>
              </a:solidFill>
              <a:latin typeface="Arial" panose="020B0604020202020204" pitchFamily="34" charset="0"/>
              <a:cs typeface="Arial" panose="020B0604020202020204" pitchFamily="34" charset="0"/>
            </a:endParaRPr>
          </a:p>
          <a:p>
            <a:pPr>
              <a:lnSpc>
                <a:spcPct val="150000"/>
              </a:lnSpc>
              <a:spcBef>
                <a:spcPts val="600"/>
              </a:spcBef>
            </a:pPr>
            <a:r>
              <a:rPr lang="en-US" sz="1400" b="1" dirty="0">
                <a:solidFill>
                  <a:schemeClr val="accent4">
                    <a:lumMod val="50000"/>
                  </a:schemeClr>
                </a:solidFill>
                <a:latin typeface="Arial" panose="020B0604020202020204" pitchFamily="34" charset="0"/>
                <a:cs typeface="Arial" panose="020B0604020202020204" pitchFamily="34" charset="0"/>
              </a:rPr>
              <a:t>Complete all questions as accurately as possible</a:t>
            </a:r>
          </a:p>
          <a:p>
            <a:pPr marL="457200" lvl="2" indent="-182880">
              <a:lnSpc>
                <a:spcPct val="150000"/>
              </a:lnSpc>
              <a:buFont typeface="Arial" panose="020B0604020202020204" pitchFamily="34" charset="0"/>
              <a:buChar char="•"/>
            </a:pPr>
            <a:r>
              <a:rPr lang="en-US" sz="1200" dirty="0">
                <a:solidFill>
                  <a:schemeClr val="accent4">
                    <a:lumMod val="50000"/>
                  </a:schemeClr>
                </a:solidFill>
                <a:latin typeface="Arial" panose="020B0604020202020204" pitchFamily="34" charset="0"/>
                <a:cs typeface="Arial" panose="020B0604020202020204" pitchFamily="34" charset="0"/>
              </a:rPr>
              <a:t>Don’t leave any questions blank</a:t>
            </a:r>
          </a:p>
          <a:p>
            <a:pPr indent="-182880">
              <a:lnSpc>
                <a:spcPts val="1700"/>
              </a:lnSpc>
              <a:spcAft>
                <a:spcPts val="600"/>
              </a:spcAft>
              <a:buFont typeface="Arial" panose="020B0604020202020204" pitchFamily="34" charset="0"/>
              <a:buChar char="•"/>
            </a:pPr>
            <a:endParaRPr lang="en-US" sz="1400" dirty="0">
              <a:solidFill>
                <a:schemeClr val="accent4">
                  <a:lumMod val="50000"/>
                </a:schemeClr>
              </a:solidFill>
              <a:latin typeface="Arial" panose="020B0604020202020204" pitchFamily="34" charset="0"/>
              <a:cs typeface="Arial" panose="020B0604020202020204" pitchFamily="34" charset="0"/>
            </a:endParaRPr>
          </a:p>
        </p:txBody>
      </p:sp>
      <p:sp>
        <p:nvSpPr>
          <p:cNvPr id="3" name="AutoShape 4" descr="data:image/jpeg;base64,/9j/4AAQSkZJRgABAQAAAQABAAD/2wCEAAkGBxIREhUUERQQFBUXGBgXGBYYEhcXGBgXGB8cFxcVGRYZKCggGBolHBgYIjEiJykrLi4zGx8zODMsNygtLisBCgoKDg0OFxAQGDckHSQsLCwtLC4uLCwsLSwsLCwsLC4sLCwsNyw3LCwsLCwsLCwsLCwsLCwsLCssLTYsLCwsLP/AABEIAKgBLAMBIgACEQEDEQH/xAAcAAEAAQUBAQAAAAAAAAAAAAAABAECAwUGCAf/xABKEAABAwIDAggLBAgEBgMAAAABAAIRAyEEBTESQRMXIlFUYXGSFBUyM3KBkaSx0dIjUlOhBiRCQ2Jzk8IHosHwFjREY4KUZYOj/8QAGQEBAQEBAQEAAAAAAAAAAAAAAAECAwUE/8QALREBAAECAgcHBQEAAAAAAAAAAAECEQMxBBIUUVKR0RMVITJBgaEFIkJhsSP/2gAMAwEAAhEDEQA/APhyLqOLzNeg4ruJxeZr0HFdxBy6LqOLzNeg4ruJxeZr0HFdxBy6LqOLzNeg4ruJxeZr0HFdxBy6LqOLzNeg4ruKnF5mvQcV3EHMIuo4vM16Diu4nF5mvQcV3EHLouo4vM16Diu4nF5mvQcV3EHLouo4vM16Diu4nF5mvQcV3EHLouo4vM16Diu4nF5mvQcV3EHLouo4vM16Diu4nF5mvQcV3EHLouo4vM16Diu4nF5mvQcV3EHLouo4vM16Diu4nF5mvQcV3EHLouo4vM16Diu4nF5mvQcV3EHLouo4vM16Diu4nF5mvQcV3EHLouo4vM16Diu4nF5mvQcV3EHLouo4vM16Diu4qcXma9BxXcQcwi6ji8zXoOK7icXma9BxXcQcui6ji8zXoOK7icXma9BxXcQcui6ji8zXoOK7icXma9BxXcQcui6ji8zXoOK7it4vs16Fie4g9eIiICIiAiIgKyroVesdd0NJOgEoIeJwvJe4bZMOIaCbm5AXJ/ovmtbE1gx7XgFrnP1HBkGA2esh1ubZM3IHQ081a90MrU98Ahwt6wqMbwTj9qAYuC97hzzddfJExVT4uVdNU1UzFVojNNGAEkbT9B+0ev5K7xePvP7xUEY/eK1K4693q60qZmGgF1aiAdCZE/kudnSZiE7xePvP7xTxePvP7xUTw0/iU/Y75K0Zj/3qXPv03HRQvCb4vH3n94p4vH3n94qL4YfxKfsd8lb4feOFpSN3K+SF4TPF4+8/vFPF4+8/vFQ/D/8Au0v83yVfDT+LT9jvkhdL8Xj7z+8VR2AH3nd4qIcfETVpX08q/ZZPDj+LS/zfJC8JXgHWe+U8A6z3ysdF9R/kvYY6nfJVaahuH0z6yir/AADrPfKeAdZ75Vk1InbpwN91idiXCxqU/wDN8kEjwDrPfKeAdZ75UTw//u0rel8lUYwkSKtMj/y+SJeEipg4Eku3ftneYWvbi6RIAc68AXqb5/htp8OdSnVybF9I9RDvkse2PvUO6fkrFvVmrW9JZcPTa9pcC6wkcp19eeOYraU9PatVRcTYPpXsYBv+S2tPT2pLULkRFFEREBERAWlqY1jCQQQTcwBed/sW6XKZl5fqHwQdWiIgIiICIiAo+P8ANv8ARd8FIUfH+bf6LvgrTnCTk+e5d5xnatxnxr8KeCaC3ZaDtUazhMDQsEHdv51p8v8AOM7Vuc5xtXhyxtU02ta3QkDQEzFybr19MwpxK4iJt4XZpt6uedlNS8YahNoJoYm/PNlLGAfUDWV6csboGUMQCIGyIkaaqYXYofvz/WKoKuI3V3Te3CuGhLfzj4L5Y0SqPGK4+VqjCqi00zzjoz4l7y07DKu1u2qFaOuYbzStIcpqECaFC1v+XxPk3tpzlbXaxMxwzubzxQVMRf7ciLH7U8wPr1hTZJ44+V/z3Tzjoz0Xv2Rtsq7W/ZoVonqlsqHmGXMqy40Xl+4uoVo3WMDSAsodiT+/P9YqlR+JAnh3aT54psc8cF8PdPOOjW4XKXB01MPSi87GHxO1F9JETMfmtwxuwzZZTqiAY+wqwD3eda7xnX/Fq99yeM6/4tXvuXTu7E4oL4e6ecdFuKw+JqCH0qT4B2QcPie3WOoaK3DYOvTcTTo0WzqRh8TJ3mbf7lZPGdf8Wr33J4zr/i1e+5O7sTigvh7p5x0dDleLeyk8QRVtE0K+xPdmFr3YEk7XBYQuE38GxQ7NBaIHsWu8Z1/xavfcnjOv+LV77le7qvWWZq3ZOhygcGHseym1juUeCoYgEutc7Q5h8FixjxtnYbWItH2FXmH8K0fjOv8Ai1e+5dH+juLqVm7D3uMF0mYcQNmG7Qvq431suOPodWFTr3WmYmfu6dXL4jLqrqpqClTNzBdh8TtQdJAESAAPatpgWuZTa006gLRENoVtkAaAS2YiF1lfD02Nc5zqga0FxPDVbAXJ15lrqWa4J87OImASf1ipYNG06b7gJXx3lu2HunnHRBqFrhyqdY//AEVfpWPgaX4VX/1630rZHNMFBPDmGgEkVqpABsNDvWXB4zC1X7FOs5zoLtkV6swIBOtxce0JdmyFl2y17Q1lVsuH7mqB6yRAXR09PaomIw+w1zmOqAtBImo9wMXghxIg+1SqWiKvREQEREBERAXJY+Q8zfTqgbgutXJ5l5fqHwQdYiIgIiICIiAo+P8ANv8ARd8FIUfH+bf6LvgrTnCTk+e5d5xnautxmTUahdVqFzfJkzAsAAuawuF2XUnFzeUQYm4ETJC7jYLmENIBtBLdoAwDMb16WnYkxVTNEs0w0bsiwgiamun2gv2K4fo/hT+8O79sb9LdamU8rqAXdhyYIB8HaALk6T/E63WedK2VPJBDqAAI2f1dpLQNADNtBpGgiF8W0YvFPNdWEI5BhPxP/wBG9nxVGZHgzpVBidKjd1yp1LK3iL4e4h8Ydo2jeCL9YsZ061bh8peIl1DfOzhmtMHUamAm0YvFPNdWEM5Jg/xR/VaniPB/ij+o3/e8e1bw5fRP7ul3G9qeL6MRwVKJmODbE88Qm0YvFKasNE3JcGSQKukg/aCxBgzzXsrvEWE/FHP5xq3pwdM/sU7/AMDeefjdUGBpfh0+fyGptGLxTzNWGop/ozh3Xa5xHU4H4Kg/RrD7jU/P5LeUKDGCGNa0czQAPYFEq5LQcSXMkmZO04TMg6HrKbRi8U8zVhrx+jNDnqfn8lT/AIZoc9T8/ktj4moQRsWJJjadqYnf/CFjP6P4a/2ev8Tvmm0YvFPM1YQx+jNDnqfn8lJy7L2UKoayYLXm5m8sH+inUcFTaGhrQNkkt3kF3lQTe8lWHz4/lu+LFKsauqLVVXLQj1s2LS5pw+JMTdrGuDhJbIvviY5iFhdjxZ3glcky0/ZM2hMTv0Nt+5blaDMadPhnF2GxFQkQXMnZcHN2TI2gDa3qXJpI8Yc2FrXYCTwYG6dg9YmLSJ7DFfGQaSRhcTIJbak24BiQZ8kxPsWswuCo/s4PFNIuA57gLOEftG+/TQELo8EAKbIaWDZbDDq0QOTbm0QRsRjNqiTsVG7TX8lzYcIB1AmNPzCm0dAtX+kfmz6JW0paBBeiIgIiICIiAtU/DMJktBW1UBBPREQEREBERAUfH+bf6LvgpCj4/wA2/wBF3wVpzhJycNhqTQaJDw508ps6b2x6teYruaenrb/auHwz2E0g1pDgRJjW3P2ruKenrb/avu06/wBt/wB/1mESniiapYWsiXCdl02AI3RvO/d2xAbnTtkkswm0NkiMUzZMm94kWgixnqW0dmlIEtJcCCQeSTpY6dahh2ClsU6Z27A+D7wQyDybG4F151MTGctsNXNqgFqWF0BvimRP7W7QGRPUqvzd4aTweG2mkhwOKZA5uVGszYgQrqmKwU8qm2QN+HcYAMgeTa5/NXvr4OX7VNgMy4mh5ROzypjlGXtWhHdnbocQzCeSHD9api52bG1gJN+oc6up5w60swt9vTFMOgBbu3kwebVZalTBCxp07R/05NyA4aN1uFaMVggDDKYaJn9XMWhs+T1hBiOcvMRTwhdc7PhbLt0DgY+9I9SrQzWtU2zSoUqjQTsllWmQ4SNmTPJkSerr0Wd2JwbSAWMmAR+rnQ3EHZ6zbtWwwNOnG1TY1gNrMDZA0tzfNapqt6XRrPDcXAPgYmSCOGp6Wgg+t3s61c3GYqQDgwAXAE8NTMN3ujfHMt2i12kcEfPUs01HE4o64VgjearL9kTG/VZDWxMkeDUo5UHhheAdm2zaTA6pW1RYmbzlZULBOqODuFpMpncA8PkRrMCLoPPN/lu+LFMcoY883+W74sURramJhxvgyCXBstdtF1oaYFzJE9qxeFn/AOPtr5RtYDd94hX/AGgJvizrA4FhAN7gnXnvzKjg5xP/ADgGy0gcCwREGB162PWigxzS6AcCRydzp0BO61yY6oVaNZ1R2zT8AJ12YdtbNt0a31696qx9Rw0xXJAdei1pcW2LbGJPsU7LqsHYLaxMnluZAi37UoIWc7TaEPDA4tMhgOyDrvW8o6Bav9I/Nu9EraUdAgvREQEREBERAUBT1AQT0REBERAREQFHx/m3+i74KQo+P82/0XfBWnOEnJxVJzzwG00gCIMiCLwY9RXa09PW3+1cRhXuPAy8kbVmxpsgDXshdvT09bf7V92mxa3v/WYQsRWpkuArljtqTfSJBEOtE/BW1KtJ3AziSDeCHgCofIvuPKItzrLWpSXbFSkDtaFrXaagjWdPYqVKDjwezUpNIkuAY07dokTcDagr4G1uHzKhTkOxLXXJlzm2FrEiylNzGiXFvCM2hAImDeANfSb7QrMK0CRUdRc4kkENA5PZeYWYGlfzdoB8m2kD4fkgwjOMPb7Wne4BdBjng3VW5pQP7xmsXdF9Iv2H2LOW09SGfl6vh+Sp9nP7ufVMoMTs0oDWrTHa4btb+ooM0ofi09Y8oa83bdZRwZ/DO7dv3K1gpQI4KJJEbMTqSgx+NqFxwtOQYjaGvN2qWx4IBGhEjsKxN4M3HB9tu35LIKredvtCC9FZwzfvN9oVOHbblNvpcXi5QXuUMeeb/Ld8WKVwgNgQTHOFFHnm/wAt3xYg0FWi3bO06mBtHXFX6+Ts9Z38yvoNAu7gXQ0CRiH2bdplosRtue2eoLLWlu0S5xkOgnBAxDyDMaiAR1ggqw7eyHS8jlAgYJoOocLE/wAVuuStTXM+EyK0mDZPIoxAJPhVQgEGPKI/idfnAUvLqWHBadpgqTYCu51zIFibmFGqEkk7Toc4gDwGdkAggGeotudY6lmwGHe5xh5GzcF2Fa252t9pg3tH5rIlZ9SLqbgI8l2vVdbGjoFAxbHNpEPcHu2Xy4N2Z1i14gQPUp9HQIL0REBERAREQFAU9QEE9ERAREQEREBR8f5t/ou+CkKPj/Nv9F3wVpzhJyfPcv8AOM7V9Cp6etv9q+e5d5xnaF9Cp6etv9q9L6j5qWaWnxtGHOP6qJcRNRr95lomQPvSlOlTY6lwpw0Ek0tlpvYP5JMxcbVrLYYzFU6ccJPKJ/Y2hYxeAecLGzMaBEAugQB9k60yIA2dOSepeY2rSy/C1ZLWUXiYJABEjcevRZ35XRJJNNhJsTFzpqf/ABHsWBmY0RtbJcIkmKbuq9m33J45o35b7SD9m60epBm8UUIjgmRzRbeP7j7U8UUPwqfs9nwCtOZ0xHKfcEj7N26Zm1tDqrRm1L71T+m75IMrMrojSmzUO03iSD23Kt8UUIjgmRrEb9FhOc0r3q2n907cCTqOYK4ZvS+8/UjzbtRc7tLoM1XKqDo2qbDGkiY007o9iq3LKIiKbLHaFt9rxz2CxeNKfKE1OSSD9m7cYkQLieZWMzikZANSwJ824SGiTBiPmgzuyqgRBpsI7OfVH5XROtNh9XZf8gsBzqj96prHmnbrHcs1PMKbn7Ac7aM22Du1vEIMlLA02Oc5rGhxFyNTvWMeeb/Ld8WKS7tP5cyjDzzf5bvixEaeuCS6GvsXT+ugDWxibSL9SrUkASHCNuR4Y0QJBlx3mSdZiOtYXPp7bmh2HuXAjwMm4PKLjv1Ens51fg2NqvN8O5zpInBuG60uPWJ60Ua24BBILhBOOkzcWnq2rb4CnYbH1AGMFNn7LZOJYTuH/kde2Ep5OQ4E+DFvJlvg4AkTcXsdkwp9PLqLSCKVIFsERTaIIsCLWsgszTyHeg74KVR0Ci5r5DvQd8FKo6BBeiIgIiICIiAoCnqAgnoiICIiAiIgKPj/ADb/AEXfBSFHx/m3+i74K05wk5PnuXecZ2hfQqenrb/avnuWiajI519Cp6etv9q9L6j5qWacmHF4dr4BqVKd3EbL9ibzfnj/AFWN+WAx9viRHNV17bK3M6BeGxSp1YLvKJECRpAPN+SiNwQ2QDhKQgGGh1hyjA03gkn2LzG0xuDYSYr1iRYgVua1xuNkOXN0NevrPntCJOuscrTqCiV8MXSfBaJ2p2wXxN9ocqL8qSo9dtOYbQwjmjaI+3A5NwDEWnf2qxEyNk7AN3164AaW+egRGyT2iCZ51Q4KmYYa9ad32/Kh0DtOlj1la6symHCoaGF2vvmu2eVO0ASOd1Qdd+dZaGFPIqU8Lh5tyhWFgCTAcBucTzjVLSNzhcLwc8uo6dznTGuntUhQDXxEWpUweupI7JA13KRhHVCPtA1p5gZt2qDOiIgKii5bSqtaRVLTB5MEnkwNSbkzKloMdTd/vcVGHnm/y3fFilVN3r+BUUeeb/Ld8WIiE/N3gkRh/wBr9+AYE3I3bpurhmr9kmMObw0jENg3PPoY2T61B2mFx2rXcIdhBceVAP7Vh67qlFu3yA5oPXgwGyefduuipvjaoAJGGBkf9QLg3t6i32rYZfiuFYDLJvIa8OAPNI3woNTKHEuO1RuRsnwdpLWiOTM3sGx6IUzLsK6ntbTmGTMNphgB3m2p09iCma+Q70HfBSqOgUXNfId6DvgpVHQIL0REBERAREQFAU9QEE9ERAREQEREBWVRYq9WVdCgsZhmDRrB2NATn9If6LKsXP6Q/wBFbkr2D4n4q6FbT/1PxV0qDFihyHeidb7uZcU3MsOOUyphgCZB4KpvJgSG31AXc1GhwIOhBB7DZab/AIVwcbPBHZtbhKkW0tPUF2wq6ab3csTtPwt73c/SzKg0cqrhyG3d9lUFjcjyIAIn2ldDhcPiQxoY+hsxNmka3kWtcyrf+FMHBHBWIgjhKlxpBv1lbpjQ0ADQCB2BaxMSmfL82MPtPzt7XawUMXyZqU7awLHXdFjdu/d1raqiSuEzd1VRUlJUFUVJSUFtTd6/gVF/fN/lu+LFJqbv97isZpNdZwnQ8xBvcEXBRGdFg8Ebz1P6tT5p4I3nqf1anzRWdVUfwRvPU/q1Pmngbeep/VqfNBZmdNppuLtzXEdsEKRS0CxjCMkHlGLjae5wnngkiVlZp7UFyIiAiIgIiICgKeoCCei8q8buddL92w/0Jxu510v3bD/Qg9VIvKvG7nXS/dsP9CcbuddL92w/0IPVSLyrxu510v3bD/QnG7nXS/dsP9CD1UrKuhXljjdzrpfu2H+hD/i5nXS/dsP9CD1SsYEz2j4BeWuN3Oul+7Yf6EH+LmddL92w/wBCD1MWej3VTg/R7q8tcbuddL92w/0Jxu510v3bD/Qg9S8H6PdTg/R7q8tcbuddL92w/wBCcbuddL92w/0IPUvB+j3U4P0e6vLXG7nXS/dsP9CcbuddL92w/wBCD1Lwfo91OD9Hury1xu510v3bD/QnG7nXS/dsP9CD1Lwfo91OD9Hury1xu510v3bD/QnG7nXS/dsP9CD1Lwfo91OD9Hury1xu510v3bD/AEJxu510v3bD/Qg9TbHZ3UYLnsH+q8s8buddL92w/wBCcbmddL92w/0IPVKLytxu510v3bD/AEJxu510v3bD/Qg9Uqq8q8buddL92w/0Jxu510v3bD/Qg9VK1mntXlfjdzrpfu2H+hB/i5nXS/dsP9CD1Ui8q8buddL92w/0Jxu510v3bD/Qg9VIvKvG7nXS/dsP9CcbuddL92w/0IPVSLyrxu510v3bD/QnG7nXS/dsP9CD1UtfK8y8buddL92w/wBCsH+K+cdKH/rYf6EHFIiICIiAiIgIiICIiAiIgIiICIiAiIgIiICIiAiIgIiICIiAiIgIiICIiAiIg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IREhUUERQQFBUXGBgXGBYYEhcXGBgXGB8cFxcVGRYZKCggGBolHBgYIjEiJykrLi4zGx8zODMsNygtLisBCgoKDg0OFxAQGDckHSQsLCwtLC4uLCwsLSwsLCwsLC4sLCwsNyw3LCwsLCwsLCwsLCwsLCwsLCssLTYsLCwsLP/AABEIAKgBLAMBIgACEQEDEQH/xAAcAAEAAQUBAQAAAAAAAAAAAAAABAECAwUGCAf/xABKEAABAwIDAggLBAgEBgMAAAABAAIRAyEEBTESQRMXIlFUYXGSFBUyM3KBkaSx0dIjUlOhBiRCQ2Jzk8IHosHwFjREY4KUZYOj/8QAGQEBAQEBAQEAAAAAAAAAAAAAAAECAwUE/8QALREBAAECAgcHBQEAAAAAAAAAAAECEQMxBBIUUVKR0RMVITJBgaEFIkJhsSP/2gAMAwEAAhEDEQA/APhyLqOLzNeg4ruJxeZr0HFdxBy6LqOLzNeg4ruJxeZr0HFdxBy6LqOLzNeg4ruJxeZr0HFdxBy6LqOLzNeg4ruKnF5mvQcV3EHMIuo4vM16Diu4nF5mvQcV3EHLouo4vM16Diu4nF5mvQcV3EHLouo4vM16Diu4nF5mvQcV3EHLouo4vM16Diu4nF5mvQcV3EHLouo4vM16Diu4nF5mvQcV3EHLouo4vM16Diu4nF5mvQcV3EHLouo4vM16Diu4nF5mvQcV3EHLouo4vM16Diu4nF5mvQcV3EHLouo4vM16Diu4nF5mvQcV3EHLouo4vM16Diu4nF5mvQcV3EHLouo4vM16Diu4qcXma9BxXcQcwi6ji8zXoOK7icXma9BxXcQcui6ji8zXoOK7icXma9BxXcQcui6ji8zXoOK7icXma9BxXcQcui6ji8zXoOK7it4vs16Fie4g9eIiICIiAiIgKyroVesdd0NJOgEoIeJwvJe4bZMOIaCbm5AXJ/ovmtbE1gx7XgFrnP1HBkGA2esh1ubZM3IHQ081a90MrU98Ahwt6wqMbwTj9qAYuC97hzzddfJExVT4uVdNU1UzFVojNNGAEkbT9B+0ev5K7xePvP7xUEY/eK1K4693q60qZmGgF1aiAdCZE/kudnSZiE7xePvP7xTxePvP7xUTw0/iU/Y75K0Zj/3qXPv03HRQvCb4vH3n94p4vH3n94qL4YfxKfsd8lb4feOFpSN3K+SF4TPF4+8/vFPF4+8/vFQ/D/8Au0v83yVfDT+LT9jvkhdL8Xj7z+8VR2AH3nd4qIcfETVpX08q/ZZPDj+LS/zfJC8JXgHWe+U8A6z3ysdF9R/kvYY6nfJVaahuH0z6yir/AADrPfKeAdZ75Vk1InbpwN91idiXCxqU/wDN8kEjwDrPfKeAdZ75UTw//u0rel8lUYwkSKtMj/y+SJeEipg4Eku3ftneYWvbi6RIAc68AXqb5/htp8OdSnVybF9I9RDvkse2PvUO6fkrFvVmrW9JZcPTa9pcC6wkcp19eeOYraU9PatVRcTYPpXsYBv+S2tPT2pLULkRFFEREBERAWlqY1jCQQQTcwBed/sW6XKZl5fqHwQdWiIgIiICIiAo+P8ANv8ARd8FIUfH+bf6LvgrTnCTk+e5d5xnatxnxr8KeCaC3ZaDtUazhMDQsEHdv51p8v8AOM7Vuc5xtXhyxtU02ta3QkDQEzFybr19MwpxK4iJt4XZpt6uedlNS8YahNoJoYm/PNlLGAfUDWV6csboGUMQCIGyIkaaqYXYofvz/WKoKuI3V3Te3CuGhLfzj4L5Y0SqPGK4+VqjCqi00zzjoz4l7y07DKu1u2qFaOuYbzStIcpqECaFC1v+XxPk3tpzlbXaxMxwzubzxQVMRf7ciLH7U8wPr1hTZJ44+V/z3Tzjoz0Xv2Rtsq7W/ZoVonqlsqHmGXMqy40Xl+4uoVo3WMDSAsodiT+/P9YqlR+JAnh3aT54psc8cF8PdPOOjW4XKXB01MPSi87GHxO1F9JETMfmtwxuwzZZTqiAY+wqwD3eda7xnX/Fq99yeM6/4tXvuXTu7E4oL4e6ecdFuKw+JqCH0qT4B2QcPie3WOoaK3DYOvTcTTo0WzqRh8TJ3mbf7lZPGdf8Wr33J4zr/i1e+5O7sTigvh7p5x0dDleLeyk8QRVtE0K+xPdmFr3YEk7XBYQuE38GxQ7NBaIHsWu8Z1/xavfcnjOv+LV77le7qvWWZq3ZOhygcGHseym1juUeCoYgEutc7Q5h8FixjxtnYbWItH2FXmH8K0fjOv8Ai1e+5dH+juLqVm7D3uMF0mYcQNmG7Qvq431suOPodWFTr3WmYmfu6dXL4jLqrqpqClTNzBdh8TtQdJAESAAPatpgWuZTa006gLRENoVtkAaAS2YiF1lfD02Nc5zqga0FxPDVbAXJ15lrqWa4J87OImASf1ipYNG06b7gJXx3lu2HunnHRBqFrhyqdY//AEVfpWPgaX4VX/1630rZHNMFBPDmGgEkVqpABsNDvWXB4zC1X7FOs5zoLtkV6swIBOtxce0JdmyFl2y17Q1lVsuH7mqB6yRAXR09PaomIw+w1zmOqAtBImo9wMXghxIg+1SqWiKvREQEREBERAXJY+Q8zfTqgbgutXJ5l5fqHwQdYiIgIiICIiAo+P8ANv8ARd8FIUfH+bf6LvgrTnCTk+e5d5xnautxmTUahdVqFzfJkzAsAAuawuF2XUnFzeUQYm4ETJC7jYLmENIBtBLdoAwDMb16WnYkxVTNEs0w0bsiwgiamun2gv2K4fo/hT+8O79sb9LdamU8rqAXdhyYIB8HaALk6T/E63WedK2VPJBDqAAI2f1dpLQNADNtBpGgiF8W0YvFPNdWEI5BhPxP/wBG9nxVGZHgzpVBidKjd1yp1LK3iL4e4h8Ydo2jeCL9YsZ061bh8peIl1DfOzhmtMHUamAm0YvFPNdWEM5Jg/xR/VaniPB/ij+o3/e8e1bw5fRP7ul3G9qeL6MRwVKJmODbE88Qm0YvFKasNE3JcGSQKukg/aCxBgzzXsrvEWE/FHP5xq3pwdM/sU7/AMDeefjdUGBpfh0+fyGptGLxTzNWGop/ozh3Xa5xHU4H4Kg/RrD7jU/P5LeUKDGCGNa0czQAPYFEq5LQcSXMkmZO04TMg6HrKbRi8U8zVhrx+jNDnqfn8lT/AIZoc9T8/ktj4moQRsWJJjadqYnf/CFjP6P4a/2ev8Tvmm0YvFPM1YQx+jNDnqfn8lJy7L2UKoayYLXm5m8sH+inUcFTaGhrQNkkt3kF3lQTe8lWHz4/lu+LFKsauqLVVXLQj1s2LS5pw+JMTdrGuDhJbIvviY5iFhdjxZ3glcky0/ZM2hMTv0Nt+5blaDMadPhnF2GxFQkQXMnZcHN2TI2gDa3qXJpI8Yc2FrXYCTwYG6dg9YmLSJ7DFfGQaSRhcTIJbak24BiQZ8kxPsWswuCo/s4PFNIuA57gLOEftG+/TQELo8EAKbIaWDZbDDq0QOTbm0QRsRjNqiTsVG7TX8lzYcIB1AmNPzCm0dAtX+kfmz6JW0paBBeiIgIiICIiAtU/DMJktBW1UBBPREQEREBERAUfH+bf6LvgpCj4/wA2/wBF3wVpzhJycNhqTQaJDw508ps6b2x6teYruaenrb/auHwz2E0g1pDgRJjW3P2ruKenrb/avu06/wBt/wB/1mESniiapYWsiXCdl02AI3RvO/d2xAbnTtkkswm0NkiMUzZMm94kWgixnqW0dmlIEtJcCCQeSTpY6dahh2ClsU6Z27A+D7wQyDybG4F151MTGctsNXNqgFqWF0BvimRP7W7QGRPUqvzd4aTweG2mkhwOKZA5uVGszYgQrqmKwU8qm2QN+HcYAMgeTa5/NXvr4OX7VNgMy4mh5ROzypjlGXtWhHdnbocQzCeSHD9api52bG1gJN+oc6up5w60swt9vTFMOgBbu3kwebVZalTBCxp07R/05NyA4aN1uFaMVggDDKYaJn9XMWhs+T1hBiOcvMRTwhdc7PhbLt0DgY+9I9SrQzWtU2zSoUqjQTsllWmQ4SNmTPJkSerr0Wd2JwbSAWMmAR+rnQ3EHZ6zbtWwwNOnG1TY1gNrMDZA0tzfNapqt6XRrPDcXAPgYmSCOGp6Wgg+t3s61c3GYqQDgwAXAE8NTMN3ujfHMt2i12kcEfPUs01HE4o64VgjearL9kTG/VZDWxMkeDUo5UHhheAdm2zaTA6pW1RYmbzlZULBOqODuFpMpncA8PkRrMCLoPPN/lu+LFMcoY883+W74sURramJhxvgyCXBstdtF1oaYFzJE9qxeFn/AOPtr5RtYDd94hX/AGgJvizrA4FhAN7gnXnvzKjg5xP/ADgGy0gcCwREGB162PWigxzS6AcCRydzp0BO61yY6oVaNZ1R2zT8AJ12YdtbNt0a31696qx9Rw0xXJAdei1pcW2LbGJPsU7LqsHYLaxMnluZAi37UoIWc7TaEPDA4tMhgOyDrvW8o6Bav9I/Nu9EraUdAgvREQEREBERAUBT1AQT0REBERAREQFHx/m3+i74KQo+P82/0XfBWnOEnJxVJzzwG00gCIMiCLwY9RXa09PW3+1cRhXuPAy8kbVmxpsgDXshdvT09bf7V92mxa3v/WYQsRWpkuArljtqTfSJBEOtE/BW1KtJ3AziSDeCHgCofIvuPKItzrLWpSXbFSkDtaFrXaagjWdPYqVKDjwezUpNIkuAY07dokTcDagr4G1uHzKhTkOxLXXJlzm2FrEiylNzGiXFvCM2hAImDeANfSb7QrMK0CRUdRc4kkENA5PZeYWYGlfzdoB8m2kD4fkgwjOMPb7Wne4BdBjng3VW5pQP7xmsXdF9Iv2H2LOW09SGfl6vh+Sp9nP7ufVMoMTs0oDWrTHa4btb+ooM0ofi09Y8oa83bdZRwZ/DO7dv3K1gpQI4KJJEbMTqSgx+NqFxwtOQYjaGvN2qWx4IBGhEjsKxN4M3HB9tu35LIKredvtCC9FZwzfvN9oVOHbblNvpcXi5QXuUMeeb/Ld8WKVwgNgQTHOFFHnm/wAt3xYg0FWi3bO06mBtHXFX6+Ts9Z38yvoNAu7gXQ0CRiH2bdplosRtue2eoLLWlu0S5xkOgnBAxDyDMaiAR1ggqw7eyHS8jlAgYJoOocLE/wAVuuStTXM+EyK0mDZPIoxAJPhVQgEGPKI/idfnAUvLqWHBadpgqTYCu51zIFibmFGqEkk7Toc4gDwGdkAggGeotudY6lmwGHe5xh5GzcF2Fa252t9pg3tH5rIlZ9SLqbgI8l2vVdbGjoFAxbHNpEPcHu2Xy4N2Z1i14gQPUp9HQIL0REBERAREQFAU9QEE9ERAREQEREBR8f5t/ou+CkKPj/Nv9F3wVpzhJyfPcv8AOM7V9Cp6etv9q+e5d5xnaF9Cp6etv9q9L6j5qWaWnxtGHOP6qJcRNRr95lomQPvSlOlTY6lwpw0Ek0tlpvYP5JMxcbVrLYYzFU6ccJPKJ/Y2hYxeAecLGzMaBEAugQB9k60yIA2dOSepeY2rSy/C1ZLWUXiYJABEjcevRZ35XRJJNNhJsTFzpqf/ABHsWBmY0RtbJcIkmKbuq9m33J45o35b7SD9m60epBm8UUIjgmRzRbeP7j7U8UUPwqfs9nwCtOZ0xHKfcEj7N26Zm1tDqrRm1L71T+m75IMrMrojSmzUO03iSD23Kt8UUIjgmRrEb9FhOc0r3q2n907cCTqOYK4ZvS+8/UjzbtRc7tLoM1XKqDo2qbDGkiY007o9iq3LKIiKbLHaFt9rxz2CxeNKfKE1OSSD9m7cYkQLieZWMzikZANSwJ824SGiTBiPmgzuyqgRBpsI7OfVH5XROtNh9XZf8gsBzqj96prHmnbrHcs1PMKbn7Ac7aM22Du1vEIMlLA02Oc5rGhxFyNTvWMeeb/Ld8WKS7tP5cyjDzzf5bvixEaeuCS6GvsXT+ugDWxibSL9SrUkASHCNuR4Y0QJBlx3mSdZiOtYXPp7bmh2HuXAjwMm4PKLjv1Ens51fg2NqvN8O5zpInBuG60uPWJ60Ua24BBILhBOOkzcWnq2rb4CnYbH1AGMFNn7LZOJYTuH/kde2Ep5OQ4E+DFvJlvg4AkTcXsdkwp9PLqLSCKVIFsERTaIIsCLWsgszTyHeg74KVR0Ci5r5DvQd8FKo6BBeiIgIiICIiAoCnqAgnoiICIiAiIgKPj/ADb/AEXfBSFHx/m3+i74K05wk5PnuXecZ2hfQqenrb/avnuWiajI519Cp6etv9q9L6j5qWacmHF4dr4BqVKd3EbL9ibzfnj/AFWN+WAx9viRHNV17bK3M6BeGxSp1YLvKJECRpAPN+SiNwQ2QDhKQgGGh1hyjA03gkn2LzG0xuDYSYr1iRYgVua1xuNkOXN0NevrPntCJOuscrTqCiV8MXSfBaJ2p2wXxN9ocqL8qSo9dtOYbQwjmjaI+3A5NwDEWnf2qxEyNk7AN3164AaW+egRGyT2iCZ51Q4KmYYa9ad32/Kh0DtOlj1la6symHCoaGF2vvmu2eVO0ASOd1Qdd+dZaGFPIqU8Lh5tyhWFgCTAcBucTzjVLSNzhcLwc8uo6dznTGuntUhQDXxEWpUweupI7JA13KRhHVCPtA1p5gZt2qDOiIgKii5bSqtaRVLTB5MEnkwNSbkzKloMdTd/vcVGHnm/y3fFilVN3r+BUUeeb/Ld8WIiE/N3gkRh/wBr9+AYE3I3bpurhmr9kmMObw0jENg3PPoY2T61B2mFx2rXcIdhBceVAP7Vh67qlFu3yA5oPXgwGyefduuipvjaoAJGGBkf9QLg3t6i32rYZfiuFYDLJvIa8OAPNI3woNTKHEuO1RuRsnwdpLWiOTM3sGx6IUzLsK6ntbTmGTMNphgB3m2p09iCma+Q70HfBSqOgUXNfId6DvgpVHQIL0REBERAREQFAU9QEE9ERAREQEREBWVRYq9WVdCgsZhmDRrB2NATn9If6LKsXP6Q/wBFbkr2D4n4q6FbT/1PxV0qDFihyHeidb7uZcU3MsOOUyphgCZB4KpvJgSG31AXc1GhwIOhBB7DZab/AIVwcbPBHZtbhKkW0tPUF2wq6ab3csTtPwt73c/SzKg0cqrhyG3d9lUFjcjyIAIn2ldDhcPiQxoY+hsxNmka3kWtcyrf+FMHBHBWIgjhKlxpBv1lbpjQ0ADQCB2BaxMSmfL82MPtPzt7XawUMXyZqU7awLHXdFjdu/d1raqiSuEzd1VRUlJUFUVJSUFtTd6/gVF/fN/lu+LFJqbv97isZpNdZwnQ8xBvcEXBRGdFg8Ebz1P6tT5p4I3nqf1anzRWdVUfwRvPU/q1Pmngbeep/VqfNBZmdNppuLtzXEdsEKRS0CxjCMkHlGLjae5wnngkiVlZp7UFyIiAiIgIiICgKeoCCei8q8buddL92w/0Jxu510v3bD/Qg9VIvKvG7nXS/dsP9CcbuddL92w/0IPVSLyrxu510v3bD/QnG7nXS/dsP9CD1UrKuhXljjdzrpfu2H+hD/i5nXS/dsP9CD1SsYEz2j4BeWuN3Oul+7Yf6EH+LmddL92w/wBCD1MWej3VTg/R7q8tcbuddL92w/0Jxu510v3bD/Qg9S8H6PdTg/R7q8tcbuddL92w/wBCcbuddL92w/0IPUvB+j3U4P0e6vLXG7nXS/dsP9CcbuddL92w/wBCD1Lwfo91OD9Hury1xu510v3bD/QnG7nXS/dsP9CD1Lwfo91OD9Hury1xu510v3bD/QnG7nXS/dsP9CD1Lwfo91OD9Hury1xu510v3bD/AEJxu510v3bD/Qg9TbHZ3UYLnsH+q8s8buddL92w/wBCcbmddL92w/0IPVKLytxu510v3bD/AEJxu510v3bD/Qg9Uqq8q8buddL92w/0Jxu510v3bD/Qg9VK1mntXlfjdzrpfu2H+hB/i5nXS/dsP9CD1Ui8q8buddL92w/0Jxu510v3bD/Qg9VIvKvG7nXS/dsP9CcbuddL92w/0IPVSLyrxu510v3bD/QnG7nXS/dsP9CD1UtfK8y8buddL92w/wBCsH+K+cdKH/rYf6EHFIiICIiAiIgIiICIiAiIgIiICIiAiIgIiICIiAiIgIiICIiAiIgIiICIiAiIgIiI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IREhUUERQQFBUXGBgXGBYYEhcXGBgXGB8cFxcVGRYZKCggGBolHBgYIjEiJykrLi4zGx8zODMsNygtLisBCgoKDg0OFxAQGDckHSQsLCwtLC4uLCwsLSwsLCwsLC4sLCwsNyw3LCwsLCwsLCwsLCwsLCwsLCssLTYsLCwsLP/AABEIAKgBLAMBIgACEQEDEQH/xAAcAAEAAQUBAQAAAAAAAAAAAAAABAECAwUGCAf/xABKEAABAwIDAggLBAgEBgMAAAABAAIRAyEEBTESQRMXIlFUYXGSFBUyM3KBkaSx0dIjUlOhBiRCQ2Jzk8IHosHwFjREY4KUZYOj/8QAGQEBAQEBAQEAAAAAAAAAAAAAAAECAwUE/8QALREBAAECAgcHBQEAAAAAAAAAAAECEQMxBBIUUVKR0RMVITJBgaEFIkJhsSP/2gAMAwEAAhEDEQA/APhyLqOLzNeg4ruJxeZr0HFdxBy6LqOLzNeg4ruJxeZr0HFdxBy6LqOLzNeg4ruJxeZr0HFdxBy6LqOLzNeg4ruKnF5mvQcV3EHMIuo4vM16Diu4nF5mvQcV3EHLouo4vM16Diu4nF5mvQcV3EHLouo4vM16Diu4nF5mvQcV3EHLouo4vM16Diu4nF5mvQcV3EHLouo4vM16Diu4nF5mvQcV3EHLouo4vM16Diu4nF5mvQcV3EHLouo4vM16Diu4nF5mvQcV3EHLouo4vM16Diu4nF5mvQcV3EHLouo4vM16Diu4nF5mvQcV3EHLouo4vM16Diu4nF5mvQcV3EHLouo4vM16Diu4qcXma9BxXcQcwi6ji8zXoOK7icXma9BxXcQcui6ji8zXoOK7icXma9BxXcQcui6ji8zXoOK7icXma9BxXcQcui6ji8zXoOK7it4vs16Fie4g9eIiICIiAiIgKyroVesdd0NJOgEoIeJwvJe4bZMOIaCbm5AXJ/ovmtbE1gx7XgFrnP1HBkGA2esh1ubZM3IHQ081a90MrU98Ahwt6wqMbwTj9qAYuC97hzzddfJExVT4uVdNU1UzFVojNNGAEkbT9B+0ev5K7xePvP7xUEY/eK1K4693q60qZmGgF1aiAdCZE/kudnSZiE7xePvP7xTxePvP7xUTw0/iU/Y75K0Zj/3qXPv03HRQvCb4vH3n94p4vH3n94qL4YfxKfsd8lb4feOFpSN3K+SF4TPF4+8/vFPF4+8/vFQ/D/8Au0v83yVfDT+LT9jvkhdL8Xj7z+8VR2AH3nd4qIcfETVpX08q/ZZPDj+LS/zfJC8JXgHWe+U8A6z3ysdF9R/kvYY6nfJVaahuH0z6yir/AADrPfKeAdZ75Vk1InbpwN91idiXCxqU/wDN8kEjwDrPfKeAdZ75UTw//u0rel8lUYwkSKtMj/y+SJeEipg4Eku3ftneYWvbi6RIAc68AXqb5/htp8OdSnVybF9I9RDvkse2PvUO6fkrFvVmrW9JZcPTa9pcC6wkcp19eeOYraU9PatVRcTYPpXsYBv+S2tPT2pLULkRFFEREBERAWlqY1jCQQQTcwBed/sW6XKZl5fqHwQdWiIgIiICIiAo+P8ANv8ARd8FIUfH+bf6LvgrTnCTk+e5d5xnatxnxr8KeCaC3ZaDtUazhMDQsEHdv51p8v8AOM7Vuc5xtXhyxtU02ta3QkDQEzFybr19MwpxK4iJt4XZpt6uedlNS8YahNoJoYm/PNlLGAfUDWV6csboGUMQCIGyIkaaqYXYofvz/WKoKuI3V3Te3CuGhLfzj4L5Y0SqPGK4+VqjCqi00zzjoz4l7y07DKu1u2qFaOuYbzStIcpqECaFC1v+XxPk3tpzlbXaxMxwzubzxQVMRf7ciLH7U8wPr1hTZJ44+V/z3Tzjoz0Xv2Rtsq7W/ZoVonqlsqHmGXMqy40Xl+4uoVo3WMDSAsodiT+/P9YqlR+JAnh3aT54psc8cF8PdPOOjW4XKXB01MPSi87GHxO1F9JETMfmtwxuwzZZTqiAY+wqwD3eda7xnX/Fq99yeM6/4tXvuXTu7E4oL4e6ecdFuKw+JqCH0qT4B2QcPie3WOoaK3DYOvTcTTo0WzqRh8TJ3mbf7lZPGdf8Wr33J4zr/i1e+5O7sTigvh7p5x0dDleLeyk8QRVtE0K+xPdmFr3YEk7XBYQuE38GxQ7NBaIHsWu8Z1/xavfcnjOv+LV77le7qvWWZq3ZOhygcGHseym1juUeCoYgEutc7Q5h8FixjxtnYbWItH2FXmH8K0fjOv8Ai1e+5dH+juLqVm7D3uMF0mYcQNmG7Qvq431suOPodWFTr3WmYmfu6dXL4jLqrqpqClTNzBdh8TtQdJAESAAPatpgWuZTa006gLRENoVtkAaAS2YiF1lfD02Nc5zqga0FxPDVbAXJ15lrqWa4J87OImASf1ipYNG06b7gJXx3lu2HunnHRBqFrhyqdY//AEVfpWPgaX4VX/1630rZHNMFBPDmGgEkVqpABsNDvWXB4zC1X7FOs5zoLtkV6swIBOtxce0JdmyFl2y17Q1lVsuH7mqB6yRAXR09PaomIw+w1zmOqAtBImo9wMXghxIg+1SqWiKvREQEREBERAXJY+Q8zfTqgbgutXJ5l5fqHwQdYiIgIiICIiAo+P8ANv8ARd8FIUfH+bf6LvgrTnCTk+e5d5xnautxmTUahdVqFzfJkzAsAAuawuF2XUnFzeUQYm4ETJC7jYLmENIBtBLdoAwDMb16WnYkxVTNEs0w0bsiwgiamun2gv2K4fo/hT+8O79sb9LdamU8rqAXdhyYIB8HaALk6T/E63WedK2VPJBDqAAI2f1dpLQNADNtBpGgiF8W0YvFPNdWEI5BhPxP/wBG9nxVGZHgzpVBidKjd1yp1LK3iL4e4h8Ydo2jeCL9YsZ061bh8peIl1DfOzhmtMHUamAm0YvFPNdWEM5Jg/xR/VaniPB/ij+o3/e8e1bw5fRP7ul3G9qeL6MRwVKJmODbE88Qm0YvFKasNE3JcGSQKukg/aCxBgzzXsrvEWE/FHP5xq3pwdM/sU7/AMDeefjdUGBpfh0+fyGptGLxTzNWGop/ozh3Xa5xHU4H4Kg/RrD7jU/P5LeUKDGCGNa0czQAPYFEq5LQcSXMkmZO04TMg6HrKbRi8U8zVhrx+jNDnqfn8lT/AIZoc9T8/ktj4moQRsWJJjadqYnf/CFjP6P4a/2ev8Tvmm0YvFPM1YQx+jNDnqfn8lJy7L2UKoayYLXm5m8sH+inUcFTaGhrQNkkt3kF3lQTe8lWHz4/lu+LFKsauqLVVXLQj1s2LS5pw+JMTdrGuDhJbIvviY5iFhdjxZ3glcky0/ZM2hMTv0Nt+5blaDMadPhnF2GxFQkQXMnZcHN2TI2gDa3qXJpI8Yc2FrXYCTwYG6dg9YmLSJ7DFfGQaSRhcTIJbak24BiQZ8kxPsWswuCo/s4PFNIuA57gLOEftG+/TQELo8EAKbIaWDZbDDq0QOTbm0QRsRjNqiTsVG7TX8lzYcIB1AmNPzCm0dAtX+kfmz6JW0paBBeiIgIiICIiAtU/DMJktBW1UBBPREQEREBERAUfH+bf6LvgpCj4/wA2/wBF3wVpzhJycNhqTQaJDw508ps6b2x6teYruaenrb/auHwz2E0g1pDgRJjW3P2ruKenrb/avu06/wBt/wB/1mESniiapYWsiXCdl02AI3RvO/d2xAbnTtkkswm0NkiMUzZMm94kWgixnqW0dmlIEtJcCCQeSTpY6dahh2ClsU6Z27A+D7wQyDybG4F151MTGctsNXNqgFqWF0BvimRP7W7QGRPUqvzd4aTweG2mkhwOKZA5uVGszYgQrqmKwU8qm2QN+HcYAMgeTa5/NXvr4OX7VNgMy4mh5ROzypjlGXtWhHdnbocQzCeSHD9api52bG1gJN+oc6up5w60swt9vTFMOgBbu3kwebVZalTBCxp07R/05NyA4aN1uFaMVggDDKYaJn9XMWhs+T1hBiOcvMRTwhdc7PhbLt0DgY+9I9SrQzWtU2zSoUqjQTsllWmQ4SNmTPJkSerr0Wd2JwbSAWMmAR+rnQ3EHZ6zbtWwwNOnG1TY1gNrMDZA0tzfNapqt6XRrPDcXAPgYmSCOGp6Wgg+t3s61c3GYqQDgwAXAE8NTMN3ujfHMt2i12kcEfPUs01HE4o64VgjearL9kTG/VZDWxMkeDUo5UHhheAdm2zaTA6pW1RYmbzlZULBOqODuFpMpncA8PkRrMCLoPPN/lu+LFMcoY883+W74sURramJhxvgyCXBstdtF1oaYFzJE9qxeFn/AOPtr5RtYDd94hX/AGgJvizrA4FhAN7gnXnvzKjg5xP/ADgGy0gcCwREGB162PWigxzS6AcCRydzp0BO61yY6oVaNZ1R2zT8AJ12YdtbNt0a31696qx9Rw0xXJAdei1pcW2LbGJPsU7LqsHYLaxMnluZAi37UoIWc7TaEPDA4tMhgOyDrvW8o6Bav9I/Nu9EraUdAgvREQEREBERAUBT1AQT0REBERAREQFHx/m3+i74KQo+P82/0XfBWnOEnJxVJzzwG00gCIMiCLwY9RXa09PW3+1cRhXuPAy8kbVmxpsgDXshdvT09bf7V92mxa3v/WYQsRWpkuArljtqTfSJBEOtE/BW1KtJ3AziSDeCHgCofIvuPKItzrLWpSXbFSkDtaFrXaagjWdPYqVKDjwezUpNIkuAY07dokTcDagr4G1uHzKhTkOxLXXJlzm2FrEiylNzGiXFvCM2hAImDeANfSb7QrMK0CRUdRc4kkENA5PZeYWYGlfzdoB8m2kD4fkgwjOMPb7Wne4BdBjng3VW5pQP7xmsXdF9Iv2H2LOW09SGfl6vh+Sp9nP7ufVMoMTs0oDWrTHa4btb+ooM0ofi09Y8oa83bdZRwZ/DO7dv3K1gpQI4KJJEbMTqSgx+NqFxwtOQYjaGvN2qWx4IBGhEjsKxN4M3HB9tu35LIKredvtCC9FZwzfvN9oVOHbblNvpcXi5QXuUMeeb/Ld8WKVwgNgQTHOFFHnm/wAt3xYg0FWi3bO06mBtHXFX6+Ts9Z38yvoNAu7gXQ0CRiH2bdplosRtue2eoLLWlu0S5xkOgnBAxDyDMaiAR1ggqw7eyHS8jlAgYJoOocLE/wAVuuStTXM+EyK0mDZPIoxAJPhVQgEGPKI/idfnAUvLqWHBadpgqTYCu51zIFibmFGqEkk7Toc4gDwGdkAggGeotudY6lmwGHe5xh5GzcF2Fa252t9pg3tH5rIlZ9SLqbgI8l2vVdbGjoFAxbHNpEPcHu2Xy4N2Z1i14gQPUp9HQIL0REBERAREQFAU9QEE9ERAREQEREBR8f5t/ou+CkKPj/Nv9F3wVpzhJyfPcv8AOM7V9Cp6etv9q+e5d5xnaF9Cp6etv9q9L6j5qWaWnxtGHOP6qJcRNRr95lomQPvSlOlTY6lwpw0Ek0tlpvYP5JMxcbVrLYYzFU6ccJPKJ/Y2hYxeAecLGzMaBEAugQB9k60yIA2dOSepeY2rSy/C1ZLWUXiYJABEjcevRZ35XRJJNNhJsTFzpqf/ABHsWBmY0RtbJcIkmKbuq9m33J45o35b7SD9m60epBm8UUIjgmRzRbeP7j7U8UUPwqfs9nwCtOZ0xHKfcEj7N26Zm1tDqrRm1L71T+m75IMrMrojSmzUO03iSD23Kt8UUIjgmRrEb9FhOc0r3q2n907cCTqOYK4ZvS+8/UjzbtRc7tLoM1XKqDo2qbDGkiY007o9iq3LKIiKbLHaFt9rxz2CxeNKfKE1OSSD9m7cYkQLieZWMzikZANSwJ824SGiTBiPmgzuyqgRBpsI7OfVH5XROtNh9XZf8gsBzqj96prHmnbrHcs1PMKbn7Ac7aM22Du1vEIMlLA02Oc5rGhxFyNTvWMeeb/Ld8WKS7tP5cyjDzzf5bvixEaeuCS6GvsXT+ugDWxibSL9SrUkASHCNuR4Y0QJBlx3mSdZiOtYXPp7bmh2HuXAjwMm4PKLjv1Ens51fg2NqvN8O5zpInBuG60uPWJ60Ua24BBILhBOOkzcWnq2rb4CnYbH1AGMFNn7LZOJYTuH/kde2Ep5OQ4E+DFvJlvg4AkTcXsdkwp9PLqLSCKVIFsERTaIIsCLWsgszTyHeg74KVR0Ci5r5DvQd8FKo6BBeiIgIiICIiAoCnqAgnoiICIiAiIgKPj/ADb/AEXfBSFHx/m3+i74K05wk5PnuXecZ2hfQqenrb/avnuWiajI519Cp6etv9q9L6j5qWacmHF4dr4BqVKd3EbL9ibzfnj/AFWN+WAx9viRHNV17bK3M6BeGxSp1YLvKJECRpAPN+SiNwQ2QDhKQgGGh1hyjA03gkn2LzG0xuDYSYr1iRYgVua1xuNkOXN0NevrPntCJOuscrTqCiV8MXSfBaJ2p2wXxN9ocqL8qSo9dtOYbQwjmjaI+3A5NwDEWnf2qxEyNk7AN3164AaW+egRGyT2iCZ51Q4KmYYa9ad32/Kh0DtOlj1la6symHCoaGF2vvmu2eVO0ASOd1Qdd+dZaGFPIqU8Lh5tyhWFgCTAcBucTzjVLSNzhcLwc8uo6dznTGuntUhQDXxEWpUweupI7JA13KRhHVCPtA1p5gZt2qDOiIgKii5bSqtaRVLTB5MEnkwNSbkzKloMdTd/vcVGHnm/y3fFilVN3r+BUUeeb/Ld8WIiE/N3gkRh/wBr9+AYE3I3bpurhmr9kmMObw0jENg3PPoY2T61B2mFx2rXcIdhBceVAP7Vh67qlFu3yA5oPXgwGyefduuipvjaoAJGGBkf9QLg3t6i32rYZfiuFYDLJvIa8OAPNI3woNTKHEuO1RuRsnwdpLWiOTM3sGx6IUzLsK6ntbTmGTMNphgB3m2p09iCma+Q70HfBSqOgUXNfId6DvgpVHQIL0REBERAREQFAU9QEE9ERAREQEREBWVRYq9WVdCgsZhmDRrB2NATn9If6LKsXP6Q/wBFbkr2D4n4q6FbT/1PxV0qDFihyHeidb7uZcU3MsOOUyphgCZB4KpvJgSG31AXc1GhwIOhBB7DZab/AIVwcbPBHZtbhKkW0tPUF2wq6ab3csTtPwt73c/SzKg0cqrhyG3d9lUFjcjyIAIn2ldDhcPiQxoY+hsxNmka3kWtcyrf+FMHBHBWIgjhKlxpBv1lbpjQ0ADQCB2BaxMSmfL82MPtPzt7XawUMXyZqU7awLHXdFjdu/d1raqiSuEzd1VRUlJUFUVJSUFtTd6/gVF/fN/lu+LFJqbv97isZpNdZwnQ8xBvcEXBRGdFg8Ebz1P6tT5p4I3nqf1anzRWdVUfwRvPU/q1Pmngbeep/VqfNBZmdNppuLtzXEdsEKRS0CxjCMkHlGLjae5wnngkiVlZp7UFyIiAiIgIiICgKeoCCei8q8buddL92w/0Jxu510v3bD/Qg9VIvKvG7nXS/dsP9CcbuddL92w/0IPVSLyrxu510v3bD/QnG7nXS/dsP9CD1UrKuhXljjdzrpfu2H+hD/i5nXS/dsP9CD1SsYEz2j4BeWuN3Oul+7Yf6EH+LmddL92w/wBCD1MWej3VTg/R7q8tcbuddL92w/0Jxu510v3bD/Qg9S8H6PdTg/R7q8tcbuddL92w/wBCcbuddL92w/0IPUvB+j3U4P0e6vLXG7nXS/dsP9CcbuddL92w/wBCD1Lwfo91OD9Hury1xu510v3bD/QnG7nXS/dsP9CD1Lwfo91OD9Hury1xu510v3bD/QnG7nXS/dsP9CD1Lwfo91OD9Hury1xu510v3bD/AEJxu510v3bD/Qg9TbHZ3UYLnsH+q8s8buddL92w/wBCcbmddL92w/0IPVKLytxu510v3bD/AEJxu510v3bD/Qg9Uqq8q8buddL92w/0Jxu510v3bD/Qg9VK1mntXlfjdzrpfu2H+hB/i5nXS/dsP9CD1Ui8q8buddL92w/0Jxu510v3bD/Qg9VIvKvG7nXS/dsP9CcbuddL92w/0IPVSLyrxu510v3bD/QnG7nXS/dsP9CD1UtfK8y8buddL92w/wBCsH+K+cdKH/rYf6EHFIiICIiAiIgIiICIiAiIgIiICIiAiIgIiICIiAiIgIiICIiAiIgIiICIiAiIgIi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a:spLocks noGrp="1"/>
          </p:cNvSpPr>
          <p:nvPr>
            <p:ph type="title"/>
          </p:nvPr>
        </p:nvSpPr>
        <p:spPr>
          <a:xfrm>
            <a:off x="1180945" y="835326"/>
            <a:ext cx="5607406" cy="792184"/>
          </a:xfrm>
        </p:spPr>
        <p:txBody>
          <a:bodyPr/>
          <a:lstStyle/>
          <a:p>
            <a:r>
              <a:rPr lang="en-US" b="1" dirty="0" smtClean="0">
                <a:latin typeface="Arial" panose="020B0604020202020204" pitchFamily="34" charset="0"/>
                <a:cs typeface="Arial" panose="020B0604020202020204" pitchFamily="34" charset="0"/>
              </a:rPr>
              <a:t>FAFSA Filing Tips…</a:t>
            </a:r>
            <a:endParaRPr lang="en-US"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xmlns="" val="0"/>
              </a:ext>
            </a:extLst>
          </a:blip>
          <a:srcRect r="794"/>
          <a:stretch/>
        </p:blipFill>
        <p:spPr>
          <a:xfrm>
            <a:off x="0" y="0"/>
            <a:ext cx="9144000" cy="576072"/>
          </a:xfrm>
          <a:prstGeom prst="rect">
            <a:avLst/>
          </a:prstGeom>
          <a:ln>
            <a:noFill/>
          </a:ln>
          <a:effectLst>
            <a:outerShdw blurRad="292100" dist="292100" dir="2700000" algn="tl" rotWithShape="0">
              <a:srgbClr val="333333">
                <a:alpha val="65000"/>
              </a:srgbClr>
            </a:outerShdw>
          </a:effectLst>
        </p:spPr>
      </p:pic>
      <p:sp>
        <p:nvSpPr>
          <p:cNvPr id="12" name="Slide Number Placeholder 11"/>
          <p:cNvSpPr>
            <a:spLocks noGrp="1"/>
          </p:cNvSpPr>
          <p:nvPr>
            <p:ph type="sldNum" sz="quarter" idx="12"/>
          </p:nvPr>
        </p:nvSpPr>
        <p:spPr/>
        <p:txBody>
          <a:bodyPr/>
          <a:lstStyle/>
          <a:p>
            <a:fld id="{2C6B1FF6-39B9-40F5-8B67-33C6354A3D4F}" type="slidenum">
              <a:rPr kumimoji="0" lang="en-US" smtClean="0">
                <a:solidFill>
                  <a:schemeClr val="accent5">
                    <a:lumMod val="40000"/>
                    <a:lumOff val="60000"/>
                  </a:schemeClr>
                </a:solidFill>
              </a:rPr>
              <a:pPr/>
              <a:t>8</a:t>
            </a:fld>
            <a:endParaRPr kumimoji="0" lang="en-US" dirty="0">
              <a:solidFill>
                <a:schemeClr val="accent5">
                  <a:lumMod val="40000"/>
                  <a:lumOff val="60000"/>
                </a:schemeClr>
              </a:solidFill>
            </a:endParaRPr>
          </a:p>
        </p:txBody>
      </p:sp>
    </p:spTree>
    <p:extLst>
      <p:ext uri="{BB962C8B-B14F-4D97-AF65-F5344CB8AC3E}">
        <p14:creationId xmlns:p14="http://schemas.microsoft.com/office/powerpoint/2010/main" xmlns="" val="37746730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 dirty="0">
                <a:latin typeface="Arial" panose="020B0604020202020204" pitchFamily="34" charset="0"/>
                <a:cs typeface="Arial" panose="020B0604020202020204" pitchFamily="34" charset="0"/>
              </a:rPr>
              <a:t>Applying for Federal Aid - Getting an </a:t>
            </a:r>
            <a:r>
              <a:rPr lang="en-US" b="1" u="sng" spc="-30" dirty="0">
                <a:latin typeface="Arial" panose="020B0604020202020204" pitchFamily="34" charset="0"/>
                <a:cs typeface="Arial" panose="020B0604020202020204" pitchFamily="34" charset="0"/>
              </a:rPr>
              <a:t>FSA ID</a:t>
            </a:r>
            <a:br>
              <a:rPr lang="en-US" b="1" u="sng" spc="-30"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1009443" y="1748691"/>
            <a:ext cx="7125112" cy="4258599"/>
          </a:xfrm>
        </p:spPr>
        <p:txBody>
          <a:bodyPr>
            <a:normAutofit fontScale="85000" lnSpcReduction="10000"/>
          </a:bodyPr>
          <a:lstStyle/>
          <a:p>
            <a:pPr marL="285750" indent="-285750">
              <a:spcAft>
                <a:spcPts val="1200"/>
              </a:spcAft>
              <a:buFont typeface="Arial" panose="020B0604020202020204" pitchFamily="34" charset="0"/>
              <a:buChar char="•"/>
            </a:pPr>
            <a:r>
              <a:rPr lang="en-US" dirty="0">
                <a:solidFill>
                  <a:schemeClr val="accent4">
                    <a:lumMod val="50000"/>
                  </a:schemeClr>
                </a:solidFill>
                <a:latin typeface="Arial" panose="020B0604020202020204" pitchFamily="34" charset="0"/>
                <a:cs typeface="Arial" panose="020B0604020202020204" pitchFamily="34" charset="0"/>
              </a:rPr>
              <a:t>You’ll need an FSA ID, which is a username and password combination that        </a:t>
            </a:r>
            <a:br>
              <a:rPr lang="en-US" dirty="0">
                <a:solidFill>
                  <a:schemeClr val="accent4">
                    <a:lumMod val="50000"/>
                  </a:schemeClr>
                </a:solidFill>
                <a:latin typeface="Arial" panose="020B0604020202020204" pitchFamily="34" charset="0"/>
                <a:cs typeface="Arial" panose="020B0604020202020204" pitchFamily="34" charset="0"/>
              </a:rPr>
            </a:br>
            <a:r>
              <a:rPr lang="en-US" dirty="0">
                <a:solidFill>
                  <a:schemeClr val="accent4">
                    <a:lumMod val="50000"/>
                  </a:schemeClr>
                </a:solidFill>
                <a:latin typeface="Arial" panose="020B0604020202020204" pitchFamily="34" charset="0"/>
                <a:cs typeface="Arial" panose="020B0604020202020204" pitchFamily="34" charset="0"/>
              </a:rPr>
              <a:t>allows you to sign your FAFSA electronically. </a:t>
            </a:r>
          </a:p>
          <a:p>
            <a:pPr marL="285750" indent="-285750">
              <a:spcAft>
                <a:spcPts val="1200"/>
              </a:spcAft>
              <a:buFont typeface="Arial" panose="020B0604020202020204" pitchFamily="34" charset="0"/>
              <a:buChar char="•"/>
            </a:pPr>
            <a:r>
              <a:rPr lang="en-US" dirty="0">
                <a:solidFill>
                  <a:schemeClr val="accent4">
                    <a:lumMod val="50000"/>
                  </a:schemeClr>
                </a:solidFill>
                <a:latin typeface="Arial" panose="020B0604020202020204" pitchFamily="34" charset="0"/>
                <a:cs typeface="Arial" panose="020B0604020202020204" pitchFamily="34" charset="0"/>
              </a:rPr>
              <a:t>The FSA ID is specific to you and will be serve as your login ID for any federal financial aid purposes “forever ”.</a:t>
            </a:r>
          </a:p>
          <a:p>
            <a:pPr marL="285750" indent="-285750">
              <a:spcAft>
                <a:spcPts val="1200"/>
              </a:spcAft>
              <a:buFont typeface="Arial" panose="020B0604020202020204" pitchFamily="34" charset="0"/>
              <a:buChar char="•"/>
            </a:pPr>
            <a:r>
              <a:rPr lang="en-US" dirty="0">
                <a:solidFill>
                  <a:schemeClr val="accent4">
                    <a:lumMod val="50000"/>
                  </a:schemeClr>
                </a:solidFill>
                <a:latin typeface="Arial" panose="020B0604020202020204" pitchFamily="34" charset="0"/>
                <a:cs typeface="Arial" panose="020B0604020202020204" pitchFamily="34" charset="0"/>
              </a:rPr>
              <a:t>The student and one parent/guardian must EACH obtain an FSA ID.  </a:t>
            </a:r>
            <a:r>
              <a:rPr lang="en-US" i="1" dirty="0">
                <a:solidFill>
                  <a:schemeClr val="accent4">
                    <a:lumMod val="50000"/>
                  </a:schemeClr>
                </a:solidFill>
                <a:latin typeface="Arial" panose="020B0604020202020204" pitchFamily="34" charset="0"/>
                <a:cs typeface="Arial" panose="020B0604020202020204" pitchFamily="34" charset="0"/>
              </a:rPr>
              <a:t>Each FSA ID must be associated with a unique email address. Parents and students cannot link two FSA ID’s to the same e-mail address.</a:t>
            </a:r>
          </a:p>
          <a:p>
            <a:pPr>
              <a:spcAft>
                <a:spcPts val="1200"/>
              </a:spcAft>
            </a:pPr>
            <a:endParaRPr lang="en-US" dirty="0"/>
          </a:p>
          <a:p>
            <a:pPr marL="0" indent="0" algn="ctr">
              <a:spcAft>
                <a:spcPts val="1200"/>
              </a:spcAft>
              <a:buNone/>
            </a:pPr>
            <a:r>
              <a:rPr lang="en-US" dirty="0">
                <a:solidFill>
                  <a:schemeClr val="accent4">
                    <a:lumMod val="50000"/>
                  </a:schemeClr>
                </a:solidFill>
                <a:latin typeface="Arial" panose="020B0604020202020204" pitchFamily="34" charset="0"/>
                <a:cs typeface="Arial" panose="020B0604020202020204" pitchFamily="34" charset="0"/>
              </a:rPr>
              <a:t>Request an FSA ID at: </a:t>
            </a:r>
            <a:r>
              <a:rPr lang="en-US" b="1" dirty="0">
                <a:solidFill>
                  <a:schemeClr val="accent4">
                    <a:lumMod val="50000"/>
                  </a:schemeClr>
                </a:solidFill>
                <a:latin typeface="Arial" panose="020B0604020202020204" pitchFamily="34" charset="0"/>
                <a:cs typeface="Arial" panose="020B0604020202020204" pitchFamily="34" charset="0"/>
              </a:rPr>
              <a:t>fsaid.ed.gov</a:t>
            </a:r>
          </a:p>
          <a:p>
            <a:pPr marL="0" indent="0" algn="ctr">
              <a:spcAft>
                <a:spcPts val="1200"/>
              </a:spcAft>
              <a:buNone/>
            </a:pPr>
            <a:r>
              <a:rPr lang="en-US" dirty="0" smtClean="0">
                <a:solidFill>
                  <a:schemeClr val="accent4">
                    <a:lumMod val="50000"/>
                  </a:schemeClr>
                </a:solidFill>
                <a:latin typeface="Arial" panose="020B0604020202020204" pitchFamily="34" charset="0"/>
                <a:cs typeface="Arial" panose="020B0604020202020204" pitchFamily="34" charset="0"/>
              </a:rPr>
              <a:t>	Once </a:t>
            </a:r>
            <a:r>
              <a:rPr lang="en-US" dirty="0">
                <a:solidFill>
                  <a:schemeClr val="accent4">
                    <a:lumMod val="50000"/>
                  </a:schemeClr>
                </a:solidFill>
                <a:latin typeface="Arial" panose="020B0604020202020204" pitchFamily="34" charset="0"/>
                <a:cs typeface="Arial" panose="020B0604020202020204" pitchFamily="34" charset="0"/>
              </a:rPr>
              <a:t>you complete the initial process to request an FSA ID,                              you may begin work on your FAFSA at fafsa.ed.gov.</a:t>
            </a:r>
            <a:endParaRPr lang="en-US" b="1" dirty="0">
              <a:solidFill>
                <a:schemeClr val="accent4">
                  <a:lumMod val="50000"/>
                </a:schemeClr>
              </a:solidFill>
              <a:latin typeface="Arial" panose="020B0604020202020204" pitchFamily="34" charset="0"/>
              <a:cs typeface="Arial" panose="020B0604020202020204" pitchFamily="34" charset="0"/>
            </a:endParaRPr>
          </a:p>
          <a:p>
            <a:pPr marL="0" indent="0" algn="ctr">
              <a:buNone/>
            </a:pPr>
            <a:r>
              <a:rPr lang="en-US" sz="5200" i="1" spc="-140" dirty="0" smtClean="0">
                <a:solidFill>
                  <a:srgbClr val="6A1416"/>
                </a:solidFill>
                <a:latin typeface="Adobe Garamond Pro" panose="02020502060506020403" pitchFamily="18" charset="0"/>
                <a:cs typeface="Arial" panose="020B0604020202020204" pitchFamily="34" charset="0"/>
              </a:rPr>
              <a:t>FSA </a:t>
            </a:r>
            <a:r>
              <a:rPr lang="en-US" sz="5200" i="1" spc="-140" dirty="0">
                <a:solidFill>
                  <a:srgbClr val="6A1416"/>
                </a:solidFill>
                <a:latin typeface="Adobe Garamond Pro" panose="02020502060506020403" pitchFamily="18" charset="0"/>
                <a:cs typeface="Arial" panose="020B0604020202020204" pitchFamily="34" charset="0"/>
              </a:rPr>
              <a:t>ID is forever— don’t forget it! </a:t>
            </a:r>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9</a:t>
            </a:fld>
            <a:endParaRPr kumimoji="0" lang="en-US" dirty="0"/>
          </a:p>
        </p:txBody>
      </p:sp>
    </p:spTree>
    <p:extLst>
      <p:ext uri="{BB962C8B-B14F-4D97-AF65-F5344CB8AC3E}">
        <p14:creationId xmlns:p14="http://schemas.microsoft.com/office/powerpoint/2010/main" xmlns="" val="3646887265"/>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25514</TotalTime>
  <Words>1241</Words>
  <Application>Microsoft Office PowerPoint</Application>
  <PresentationFormat>On-screen Show (4:3)</PresentationFormat>
  <Paragraphs>287</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Winter</vt:lpstr>
      <vt:lpstr>Finding the Money Understanding Financial Aid For High School Seniors and Families</vt:lpstr>
      <vt:lpstr>Slide 2</vt:lpstr>
      <vt:lpstr>Slide 3</vt:lpstr>
      <vt:lpstr>Slide 4</vt:lpstr>
      <vt:lpstr>What Application Forms?</vt:lpstr>
      <vt:lpstr>Slide 6</vt:lpstr>
      <vt:lpstr>A Little Financial Aid “To-Do” Chart</vt:lpstr>
      <vt:lpstr>FAFSA Filing Tips…</vt:lpstr>
      <vt:lpstr>Applying for Federal Aid - Getting an FSA ID </vt:lpstr>
      <vt:lpstr>Slide 10</vt:lpstr>
      <vt:lpstr>Slide 11</vt:lpstr>
      <vt:lpstr>Slide 12</vt:lpstr>
      <vt:lpstr>Slide 13</vt:lpstr>
      <vt:lpstr>Example #1 – Cost Comparison</vt:lpstr>
      <vt:lpstr>Example #2 – Cost Comparison Using Direct Costs</vt:lpstr>
      <vt:lpstr>Slide 16</vt:lpstr>
      <vt:lpstr>Slide 17</vt:lpstr>
      <vt:lpstr>Where can I find more information?</vt:lpstr>
      <vt:lpstr>Slide 19</vt:lpstr>
    </vt:vector>
  </TitlesOfParts>
  <Company>Howard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for College</dc:title>
  <dc:creator>Cynthia Schultz</dc:creator>
  <cp:lastModifiedBy>jmckechniehowe</cp:lastModifiedBy>
  <cp:revision>591</cp:revision>
  <cp:lastPrinted>2017-09-26T18:39:19Z</cp:lastPrinted>
  <dcterms:created xsi:type="dcterms:W3CDTF">2009-08-11T20:59:19Z</dcterms:created>
  <dcterms:modified xsi:type="dcterms:W3CDTF">2017-09-27T18:44:16Z</dcterms:modified>
</cp:coreProperties>
</file>