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72" r:id="rId7"/>
    <p:sldId id="260" r:id="rId8"/>
    <p:sldId id="261" r:id="rId9"/>
    <p:sldId id="271" r:id="rId10"/>
    <p:sldId id="259" r:id="rId11"/>
    <p:sldId id="267" r:id="rId12"/>
    <p:sldId id="273" r:id="rId13"/>
    <p:sldId id="258" r:id="rId14"/>
    <p:sldId id="274" r:id="rId15"/>
    <p:sldId id="263" r:id="rId16"/>
    <p:sldId id="275" r:id="rId17"/>
    <p:sldId id="27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C71"/>
    <a:srgbClr val="FF6B00"/>
    <a:srgbClr val="ECE5DD"/>
    <a:srgbClr val="F7ACB6"/>
    <a:srgbClr val="F8ACB6"/>
    <a:srgbClr val="AC00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90" autoAdjust="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outlineViewPr>
    <p:cViewPr>
      <p:scale>
        <a:sx n="33" d="100"/>
        <a:sy n="33" d="100"/>
      </p:scale>
      <p:origin x="0" y="-19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8B3EA-6CE7-4CDF-8D66-1C4B23DFCD4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DFC46BA-976F-4E43-BC5A-D6D5DD3CBA61}">
      <dgm:prSet phldrT="[Text]"/>
      <dgm:spPr/>
      <dgm:t>
        <a:bodyPr/>
        <a:lstStyle/>
        <a:p>
          <a:r>
            <a:rPr lang="en-US" dirty="0" smtClean="0"/>
            <a:t>Academic Goals</a:t>
          </a:r>
          <a:endParaRPr lang="en-US" dirty="0"/>
        </a:p>
      </dgm:t>
    </dgm:pt>
    <dgm:pt modelId="{193B85D1-DE53-429E-AFD9-15E8811B9F84}" type="parTrans" cxnId="{D15BEAE1-143C-46AC-B5F4-D88C0FD9B76C}">
      <dgm:prSet/>
      <dgm:spPr/>
      <dgm:t>
        <a:bodyPr/>
        <a:lstStyle/>
        <a:p>
          <a:endParaRPr lang="en-US"/>
        </a:p>
      </dgm:t>
    </dgm:pt>
    <dgm:pt modelId="{EA6C30E0-D0D9-4CD4-B805-A86701B5FE8B}" type="sibTrans" cxnId="{D15BEAE1-143C-46AC-B5F4-D88C0FD9B76C}">
      <dgm:prSet/>
      <dgm:spPr/>
      <dgm:t>
        <a:bodyPr/>
        <a:lstStyle/>
        <a:p>
          <a:endParaRPr lang="en-US"/>
        </a:p>
      </dgm:t>
    </dgm:pt>
    <dgm:pt modelId="{B55E8E25-B3EC-45A8-A4C8-EEEDDEBB1A2A}">
      <dgm:prSet phldrT="[Text]"/>
      <dgm:spPr/>
      <dgm:t>
        <a:bodyPr/>
        <a:lstStyle/>
        <a:p>
          <a:r>
            <a:rPr lang="en-US" dirty="0" smtClean="0"/>
            <a:t>Personal/Social Needs</a:t>
          </a:r>
          <a:endParaRPr lang="en-US" dirty="0"/>
        </a:p>
      </dgm:t>
    </dgm:pt>
    <dgm:pt modelId="{0DBBA9B8-6001-4620-AE9C-CDC1DB323F55}" type="parTrans" cxnId="{ECE6698C-33CF-4FBF-BBD6-3E90D2833EAB}">
      <dgm:prSet/>
      <dgm:spPr/>
      <dgm:t>
        <a:bodyPr/>
        <a:lstStyle/>
        <a:p>
          <a:endParaRPr lang="en-US"/>
        </a:p>
      </dgm:t>
    </dgm:pt>
    <dgm:pt modelId="{5374FD93-59A6-4A78-966E-4E98EA645EC2}" type="sibTrans" cxnId="{ECE6698C-33CF-4FBF-BBD6-3E90D2833EAB}">
      <dgm:prSet/>
      <dgm:spPr/>
      <dgm:t>
        <a:bodyPr/>
        <a:lstStyle/>
        <a:p>
          <a:endParaRPr lang="en-US"/>
        </a:p>
      </dgm:t>
    </dgm:pt>
    <dgm:pt modelId="{83483C77-0B2B-4EE1-AA7C-17AE359083BA}">
      <dgm:prSet phldrT="[Text]"/>
      <dgm:spPr/>
      <dgm:t>
        <a:bodyPr/>
        <a:lstStyle/>
        <a:p>
          <a:r>
            <a:rPr lang="en-US" dirty="0" smtClean="0"/>
            <a:t>Future Career Aspirations</a:t>
          </a:r>
          <a:endParaRPr lang="en-US" dirty="0"/>
        </a:p>
      </dgm:t>
    </dgm:pt>
    <dgm:pt modelId="{A92513A4-36C9-45E9-954E-62C6D83C7097}" type="parTrans" cxnId="{80CB9BAF-7167-432C-85A1-5C57DED7F5B1}">
      <dgm:prSet/>
      <dgm:spPr/>
      <dgm:t>
        <a:bodyPr/>
        <a:lstStyle/>
        <a:p>
          <a:endParaRPr lang="en-US"/>
        </a:p>
      </dgm:t>
    </dgm:pt>
    <dgm:pt modelId="{70A75EC2-0E77-4906-A8F5-A0A7476E0A5E}" type="sibTrans" cxnId="{80CB9BAF-7167-432C-85A1-5C57DED7F5B1}">
      <dgm:prSet/>
      <dgm:spPr/>
      <dgm:t>
        <a:bodyPr/>
        <a:lstStyle/>
        <a:p>
          <a:endParaRPr lang="en-US"/>
        </a:p>
      </dgm:t>
    </dgm:pt>
    <dgm:pt modelId="{CBDF81A1-B6F6-4629-ADEC-C76612CE97A8}" type="pres">
      <dgm:prSet presAssocID="{9028B3EA-6CE7-4CDF-8D66-1C4B23DFCD4A}" presName="compositeShape" presStyleCnt="0">
        <dgm:presLayoutVars>
          <dgm:chMax val="7"/>
          <dgm:dir/>
          <dgm:resizeHandles val="exact"/>
        </dgm:presLayoutVars>
      </dgm:prSet>
      <dgm:spPr/>
    </dgm:pt>
    <dgm:pt modelId="{50301985-BD83-4984-A5B1-55F2A021190A}" type="pres">
      <dgm:prSet presAssocID="{4DFC46BA-976F-4E43-BC5A-D6D5DD3CBA61}" presName="circ1" presStyleLbl="vennNode1" presStyleIdx="0" presStyleCnt="3"/>
      <dgm:spPr/>
      <dgm:t>
        <a:bodyPr/>
        <a:lstStyle/>
        <a:p>
          <a:endParaRPr lang="en-US"/>
        </a:p>
      </dgm:t>
    </dgm:pt>
    <dgm:pt modelId="{3870C37E-A03B-447C-B8AA-3924F73487BB}" type="pres">
      <dgm:prSet presAssocID="{4DFC46BA-976F-4E43-BC5A-D6D5DD3CBA6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7BE45-DD80-4654-9139-1DD85AB4585C}" type="pres">
      <dgm:prSet presAssocID="{B55E8E25-B3EC-45A8-A4C8-EEEDDEBB1A2A}" presName="circ2" presStyleLbl="vennNode1" presStyleIdx="1" presStyleCnt="3"/>
      <dgm:spPr/>
      <dgm:t>
        <a:bodyPr/>
        <a:lstStyle/>
        <a:p>
          <a:endParaRPr lang="en-US"/>
        </a:p>
      </dgm:t>
    </dgm:pt>
    <dgm:pt modelId="{CE2AE009-C8D7-4EB4-99F6-CDBBF7B95281}" type="pres">
      <dgm:prSet presAssocID="{B55E8E25-B3EC-45A8-A4C8-EEEDDEBB1A2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38662-A122-4D03-A156-0E31B26204AC}" type="pres">
      <dgm:prSet presAssocID="{83483C77-0B2B-4EE1-AA7C-17AE359083BA}" presName="circ3" presStyleLbl="vennNode1" presStyleIdx="2" presStyleCnt="3"/>
      <dgm:spPr/>
      <dgm:t>
        <a:bodyPr/>
        <a:lstStyle/>
        <a:p>
          <a:endParaRPr lang="en-US"/>
        </a:p>
      </dgm:t>
    </dgm:pt>
    <dgm:pt modelId="{ECFF5594-59F3-4FCF-87CF-EFF14D6EE5B8}" type="pres">
      <dgm:prSet presAssocID="{83483C77-0B2B-4EE1-AA7C-17AE359083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BEAE1-143C-46AC-B5F4-D88C0FD9B76C}" srcId="{9028B3EA-6CE7-4CDF-8D66-1C4B23DFCD4A}" destId="{4DFC46BA-976F-4E43-BC5A-D6D5DD3CBA61}" srcOrd="0" destOrd="0" parTransId="{193B85D1-DE53-429E-AFD9-15E8811B9F84}" sibTransId="{EA6C30E0-D0D9-4CD4-B805-A86701B5FE8B}"/>
    <dgm:cxn modelId="{407B15BC-23A8-4B2C-8284-CE52861CC829}" type="presOf" srcId="{B55E8E25-B3EC-45A8-A4C8-EEEDDEBB1A2A}" destId="{CE2AE009-C8D7-4EB4-99F6-CDBBF7B95281}" srcOrd="1" destOrd="0" presId="urn:microsoft.com/office/officeart/2005/8/layout/venn1"/>
    <dgm:cxn modelId="{A26E3CE7-6E18-44FD-A49C-EF36D7881D98}" type="presOf" srcId="{9028B3EA-6CE7-4CDF-8D66-1C4B23DFCD4A}" destId="{CBDF81A1-B6F6-4629-ADEC-C76612CE97A8}" srcOrd="0" destOrd="0" presId="urn:microsoft.com/office/officeart/2005/8/layout/venn1"/>
    <dgm:cxn modelId="{327E824B-E513-42A0-ADB5-8BC42FE7C928}" type="presOf" srcId="{4DFC46BA-976F-4E43-BC5A-D6D5DD3CBA61}" destId="{50301985-BD83-4984-A5B1-55F2A021190A}" srcOrd="0" destOrd="0" presId="urn:microsoft.com/office/officeart/2005/8/layout/venn1"/>
    <dgm:cxn modelId="{48BF7EAB-4406-450D-AB47-66F5933E565E}" type="presOf" srcId="{B55E8E25-B3EC-45A8-A4C8-EEEDDEBB1A2A}" destId="{8EE7BE45-DD80-4654-9139-1DD85AB4585C}" srcOrd="0" destOrd="0" presId="urn:microsoft.com/office/officeart/2005/8/layout/venn1"/>
    <dgm:cxn modelId="{80CB9BAF-7167-432C-85A1-5C57DED7F5B1}" srcId="{9028B3EA-6CE7-4CDF-8D66-1C4B23DFCD4A}" destId="{83483C77-0B2B-4EE1-AA7C-17AE359083BA}" srcOrd="2" destOrd="0" parTransId="{A92513A4-36C9-45E9-954E-62C6D83C7097}" sibTransId="{70A75EC2-0E77-4906-A8F5-A0A7476E0A5E}"/>
    <dgm:cxn modelId="{ECE6698C-33CF-4FBF-BBD6-3E90D2833EAB}" srcId="{9028B3EA-6CE7-4CDF-8D66-1C4B23DFCD4A}" destId="{B55E8E25-B3EC-45A8-A4C8-EEEDDEBB1A2A}" srcOrd="1" destOrd="0" parTransId="{0DBBA9B8-6001-4620-AE9C-CDC1DB323F55}" sibTransId="{5374FD93-59A6-4A78-966E-4E98EA645EC2}"/>
    <dgm:cxn modelId="{03F0FF6E-B5FA-472D-AF26-393A96A7B10D}" type="presOf" srcId="{4DFC46BA-976F-4E43-BC5A-D6D5DD3CBA61}" destId="{3870C37E-A03B-447C-B8AA-3924F73487BB}" srcOrd="1" destOrd="0" presId="urn:microsoft.com/office/officeart/2005/8/layout/venn1"/>
    <dgm:cxn modelId="{391DA6EF-9C45-45F0-B920-59689922A242}" type="presOf" srcId="{83483C77-0B2B-4EE1-AA7C-17AE359083BA}" destId="{ECFF5594-59F3-4FCF-87CF-EFF14D6EE5B8}" srcOrd="1" destOrd="0" presId="urn:microsoft.com/office/officeart/2005/8/layout/venn1"/>
    <dgm:cxn modelId="{B0B79CFD-F0AC-4A5A-8F4B-B6C0DDB01084}" type="presOf" srcId="{83483C77-0B2B-4EE1-AA7C-17AE359083BA}" destId="{D9138662-A122-4D03-A156-0E31B26204AC}" srcOrd="0" destOrd="0" presId="urn:microsoft.com/office/officeart/2005/8/layout/venn1"/>
    <dgm:cxn modelId="{1A03AB06-4AB5-42FC-BD3F-E37120F5FC8B}" type="presParOf" srcId="{CBDF81A1-B6F6-4629-ADEC-C76612CE97A8}" destId="{50301985-BD83-4984-A5B1-55F2A021190A}" srcOrd="0" destOrd="0" presId="urn:microsoft.com/office/officeart/2005/8/layout/venn1"/>
    <dgm:cxn modelId="{6613258B-4B49-406F-99FD-9374A7152E3D}" type="presParOf" srcId="{CBDF81A1-B6F6-4629-ADEC-C76612CE97A8}" destId="{3870C37E-A03B-447C-B8AA-3924F73487BB}" srcOrd="1" destOrd="0" presId="urn:microsoft.com/office/officeart/2005/8/layout/venn1"/>
    <dgm:cxn modelId="{FFA37C4E-3677-40DF-B895-047CF34DBED4}" type="presParOf" srcId="{CBDF81A1-B6F6-4629-ADEC-C76612CE97A8}" destId="{8EE7BE45-DD80-4654-9139-1DD85AB4585C}" srcOrd="2" destOrd="0" presId="urn:microsoft.com/office/officeart/2005/8/layout/venn1"/>
    <dgm:cxn modelId="{B5357ACD-0F67-4C84-B0F3-D0B39A00C647}" type="presParOf" srcId="{CBDF81A1-B6F6-4629-ADEC-C76612CE97A8}" destId="{CE2AE009-C8D7-4EB4-99F6-CDBBF7B95281}" srcOrd="3" destOrd="0" presId="urn:microsoft.com/office/officeart/2005/8/layout/venn1"/>
    <dgm:cxn modelId="{6B93F433-2342-421C-B86F-5F908E22B614}" type="presParOf" srcId="{CBDF81A1-B6F6-4629-ADEC-C76612CE97A8}" destId="{D9138662-A122-4D03-A156-0E31B26204AC}" srcOrd="4" destOrd="0" presId="urn:microsoft.com/office/officeart/2005/8/layout/venn1"/>
    <dgm:cxn modelId="{DEAA59CC-81D0-4F1B-8950-B8DAF8C11238}" type="presParOf" srcId="{CBDF81A1-B6F6-4629-ADEC-C76612CE97A8}" destId="{ECFF5594-59F3-4FCF-87CF-EFF14D6EE5B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01985-BD83-4984-A5B1-55F2A021190A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Academic Goals</a:t>
          </a:r>
          <a:endParaRPr lang="en-US" sz="2200" kern="1200" dirty="0"/>
        </a:p>
      </dsp:txBody>
      <dsp:txXfrm>
        <a:off x="2871893" y="636693"/>
        <a:ext cx="2384213" cy="1463040"/>
      </dsp:txXfrm>
    </dsp:sp>
    <dsp:sp modelId="{8EE7BE45-DD80-4654-9139-1DD85AB4585C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Personal/Social Needs</a:t>
          </a:r>
          <a:endParaRPr lang="en-US" sz="2200" kern="1200" dirty="0"/>
        </a:p>
      </dsp:txBody>
      <dsp:txXfrm>
        <a:off x="4605866" y="2939626"/>
        <a:ext cx="1950720" cy="1788160"/>
      </dsp:txXfrm>
    </dsp:sp>
    <dsp:sp modelId="{D9138662-A122-4D03-A156-0E31B26204AC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Future Career Aspirations</a:t>
          </a:r>
          <a:endParaRPr lang="en-US" sz="2200" kern="1200" dirty="0"/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ZA" smtClean="0"/>
              <a:t>2018/09/12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52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ZA" dirty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ZA" sz="12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dirty="0"/>
              <a:t>Click to edit the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/>
              <a:pPr>
                <a:defRPr/>
              </a:pPr>
              <a:t>12/09/2018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81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ZA" sz="12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ZA" dirty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dirty="0"/>
              <a:t>Click to edit the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ZA" dirty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ZA" dirty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Compare A</a:t>
            </a:r>
            <a:endParaRPr lang="en-ZA" dirty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Compare B</a:t>
            </a:r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ZA" dirty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dirty="0"/>
              <a:t>Place your Image Caption Here</a:t>
            </a:r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dirty="0"/>
              <a:t>Place your Image Caption Here</a:t>
            </a:r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ZA" dirty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dirty="0"/>
              <a:t>Name</a:t>
            </a:r>
            <a:endParaRPr lang="en-ZA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dirty="0"/>
              <a:t>Contact Number or Email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dirty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smtClean="0"/>
              <a:t>Click to edit Master title style</a:t>
            </a:r>
            <a:endParaRPr lang="en-ZA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ZA" sz="12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ZA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ZA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641" y="4944436"/>
            <a:ext cx="4555005" cy="1025395"/>
          </a:xfrm>
        </p:spPr>
        <p:txBody>
          <a:bodyPr/>
          <a:lstStyle/>
          <a:p>
            <a:r>
              <a:rPr lang="en-US" dirty="0" smtClean="0"/>
              <a:t>Student Services Edition</a:t>
            </a:r>
            <a:endParaRPr lang="en-US" dirty="0"/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7" y="3323857"/>
            <a:ext cx="9525663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ZA" dirty="0" smtClean="0"/>
              <a:t>Welcome to </a:t>
            </a:r>
            <a:br>
              <a:rPr lang="en-ZA" dirty="0" smtClean="0"/>
            </a:br>
            <a:r>
              <a:rPr lang="en-ZA" dirty="0" smtClean="0"/>
              <a:t>Reservoir High School</a:t>
            </a:r>
            <a:endParaRPr lang="en-ZA" dirty="0"/>
          </a:p>
        </p:txBody>
      </p:sp>
      <p:grpSp>
        <p:nvGrpSpPr>
          <p:cNvPr id="78" name="Group 77" descr="decorative element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97" name="Freeform: Shape 96" descr="decorative element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7" name="Picture 76" descr="ReservoirGators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0828">
            <a:off x="256044" y="588631"/>
            <a:ext cx="3795345" cy="252387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little girl with blue backpack looking at bulletin board" title="little girl with blue backpack looking at bulletin board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822116" y="1447602"/>
            <a:ext cx="4607127" cy="43821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Naviance</a:t>
            </a:r>
            <a:r>
              <a:rPr lang="en-ZA" dirty="0" smtClean="0"/>
              <a:t> Task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105153"/>
            <a:ext cx="5970226" cy="48708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/>
              <a:t>Go to </a:t>
            </a:r>
            <a:r>
              <a:rPr lang="en-US" sz="3000" dirty="0" smtClean="0"/>
              <a:t>rhs.hcpss.org</a:t>
            </a:r>
          </a:p>
          <a:p>
            <a:pPr lvl="1">
              <a:defRPr/>
            </a:pPr>
            <a:r>
              <a:rPr lang="en-US" sz="1900" dirty="0" smtClean="0"/>
              <a:t>Hover over Student Services</a:t>
            </a:r>
          </a:p>
          <a:p>
            <a:pPr lvl="2">
              <a:defRPr/>
            </a:pPr>
            <a:r>
              <a:rPr lang="en-US" sz="1700" dirty="0" smtClean="0"/>
              <a:t>Click on Student Services</a:t>
            </a:r>
          </a:p>
          <a:p>
            <a:pPr lvl="1">
              <a:defRPr/>
            </a:pPr>
            <a:r>
              <a:rPr lang="en-US" sz="1900" dirty="0"/>
              <a:t>C</a:t>
            </a:r>
            <a:r>
              <a:rPr lang="en-US" sz="1900" dirty="0" smtClean="0"/>
              <a:t>lick </a:t>
            </a:r>
            <a:r>
              <a:rPr lang="en-US" sz="1900" dirty="0"/>
              <a:t>on </a:t>
            </a:r>
            <a:r>
              <a:rPr lang="en-US" sz="1900" b="1" dirty="0" err="1" smtClean="0"/>
              <a:t>Naviance</a:t>
            </a:r>
            <a:endParaRPr lang="en-US" sz="1900" b="1" dirty="0" smtClean="0"/>
          </a:p>
          <a:p>
            <a:pPr lvl="2">
              <a:defRPr/>
            </a:pPr>
            <a:r>
              <a:rPr lang="en-US" sz="1700" dirty="0" smtClean="0"/>
              <a:t>Sign </a:t>
            </a:r>
            <a:r>
              <a:rPr lang="en-US" sz="1700" dirty="0"/>
              <a:t>into </a:t>
            </a:r>
            <a:r>
              <a:rPr lang="en-US" sz="1700" dirty="0" err="1"/>
              <a:t>Naviance</a:t>
            </a:r>
            <a:r>
              <a:rPr lang="en-US" sz="1700" dirty="0"/>
              <a:t> using your student id and </a:t>
            </a:r>
            <a:r>
              <a:rPr lang="en-US" sz="1700" dirty="0" smtClean="0"/>
              <a:t>password-</a:t>
            </a:r>
          </a:p>
          <a:p>
            <a:pPr lvl="3">
              <a:defRPr/>
            </a:pPr>
            <a:r>
              <a:rPr lang="en-US" sz="2200" dirty="0" smtClean="0"/>
              <a:t>(then click </a:t>
            </a:r>
            <a:r>
              <a:rPr lang="en-US" sz="2200" b="1" dirty="0" smtClean="0"/>
              <a:t>CLEVER </a:t>
            </a:r>
            <a:r>
              <a:rPr lang="en-US" sz="2200" dirty="0" smtClean="0"/>
              <a:t>to sign-in)</a:t>
            </a:r>
          </a:p>
          <a:p>
            <a:pPr>
              <a:defRPr/>
            </a:pPr>
            <a:r>
              <a:rPr lang="en-US" sz="3000" dirty="0" smtClean="0"/>
              <a:t>Click </a:t>
            </a:r>
            <a:r>
              <a:rPr lang="en-US" sz="3000" dirty="0"/>
              <a:t>on the “About Me” </a:t>
            </a:r>
            <a:r>
              <a:rPr lang="en-US" sz="3000" dirty="0" smtClean="0"/>
              <a:t>tab</a:t>
            </a:r>
          </a:p>
          <a:p>
            <a:pPr lvl="1">
              <a:defRPr/>
            </a:pPr>
            <a:r>
              <a:rPr lang="en-US" sz="1900" dirty="0" smtClean="0"/>
              <a:t>then “My Account”</a:t>
            </a:r>
          </a:p>
          <a:p>
            <a:pPr lvl="2">
              <a:defRPr/>
            </a:pPr>
            <a:r>
              <a:rPr lang="en-US" sz="1700" dirty="0" smtClean="0"/>
              <a:t>click </a:t>
            </a:r>
            <a:r>
              <a:rPr lang="en-US" sz="1700" dirty="0"/>
              <a:t>on the pencil icon to u</a:t>
            </a:r>
            <a:r>
              <a:rPr lang="en-US" sz="1700" i="1" dirty="0"/>
              <a:t>pdate your email </a:t>
            </a:r>
            <a:r>
              <a:rPr lang="en-US" sz="1700" i="1" dirty="0" smtClean="0"/>
              <a:t>address</a:t>
            </a:r>
            <a:endParaRPr lang="en-US" sz="1900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a Partner</a:t>
            </a:r>
          </a:p>
          <a:p>
            <a:pPr lvl="1"/>
            <a:r>
              <a:rPr lang="en-US" dirty="0" smtClean="0"/>
              <a:t>Find someone that you have something in common with related to clothing (</a:t>
            </a:r>
            <a:r>
              <a:rPr lang="en-US" dirty="0" err="1" smtClean="0"/>
              <a:t>ie</a:t>
            </a:r>
            <a:r>
              <a:rPr lang="en-US" dirty="0" smtClean="0"/>
              <a:t>. similar shirt pattern, same shoes, color in pants)</a:t>
            </a:r>
          </a:p>
          <a:p>
            <a:r>
              <a:rPr lang="en-US" dirty="0" smtClean="0"/>
              <a:t>Discuss and create a list of the pros and cons to the following options after high school:  </a:t>
            </a:r>
          </a:p>
          <a:p>
            <a:pPr lvl="1"/>
            <a:r>
              <a:rPr lang="en-US" dirty="0" smtClean="0"/>
              <a:t>Attending a 4yr. university </a:t>
            </a:r>
          </a:p>
          <a:p>
            <a:pPr lvl="1"/>
            <a:r>
              <a:rPr lang="en-US" dirty="0" smtClean="0"/>
              <a:t>Pursuing an apprenticeship</a:t>
            </a:r>
          </a:p>
          <a:p>
            <a:pPr lvl="1"/>
            <a:r>
              <a:rPr lang="en-US" dirty="0" smtClean="0"/>
              <a:t>Joining the Armed forces</a:t>
            </a:r>
          </a:p>
          <a:p>
            <a:pPr lvl="1"/>
            <a:r>
              <a:rPr lang="en-US" dirty="0" smtClean="0"/>
              <a:t>Attending a 2yr community college</a:t>
            </a:r>
          </a:p>
          <a:p>
            <a:pPr lvl="1"/>
            <a:r>
              <a:rPr lang="en-US" dirty="0" smtClean="0"/>
              <a:t>Working</a:t>
            </a:r>
          </a:p>
          <a:p>
            <a:pPr lvl="1"/>
            <a:r>
              <a:rPr lang="en-US" dirty="0" smtClean="0"/>
              <a:t>Going to a vocational/trade school</a:t>
            </a:r>
          </a:p>
          <a:p>
            <a:r>
              <a:rPr lang="en-US" dirty="0" smtClean="0"/>
              <a:t>Come up with 2 pros and 2 cons for each item.</a:t>
            </a:r>
          </a:p>
          <a:p>
            <a:pPr lvl="1"/>
            <a:r>
              <a:rPr lang="en-US" dirty="0" smtClean="0"/>
              <a:t>If you do not know what an option means, please skip over  it.   </a:t>
            </a:r>
          </a:p>
          <a:p>
            <a:r>
              <a:rPr lang="en-US" dirty="0" smtClean="0"/>
              <a:t>If you are unsure of what one of these are, please do some research online.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my options after high school?</a:t>
            </a:r>
            <a:endParaRPr lang="en-US" dirty="0"/>
          </a:p>
        </p:txBody>
      </p:sp>
      <p:pic>
        <p:nvPicPr>
          <p:cNvPr id="7" name="Picture Placeholder 6" descr="Preparing Students with Disabilities For &lt;strong&gt;Postsecondary&lt;/strong&gt; ...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r="14825"/>
          <a:stretch>
            <a:fillRect/>
          </a:stretch>
        </p:blipFill>
        <p:spPr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TextBox 7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E3E5D81-FEA3-4E36-ABF0-EB16C1A2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Potential Challenges #1 </a:t>
            </a:r>
            <a:endParaRPr lang="en-US" dirty="0"/>
          </a:p>
        </p:txBody>
      </p:sp>
      <p:pic>
        <p:nvPicPr>
          <p:cNvPr id="15" name="Picture Placeholder 14" descr="Top IT management &lt;strong&gt;challenges&lt;/strong&gt; and how to &lt;strong&gt;overcome&lt;/strong&gt; them ...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8305"/>
          <a:stretch>
            <a:fillRect/>
          </a:stretch>
        </p:blipFill>
        <p:spPr/>
      </p:pic>
      <p:sp>
        <p:nvSpPr>
          <p:cNvPr id="61" name="TextBox 60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Ryan is a 12</a:t>
            </a:r>
            <a:r>
              <a:rPr lang="en-US" baseline="30000" dirty="0" smtClean="0"/>
              <a:t>th</a:t>
            </a:r>
            <a:r>
              <a:rPr lang="en-US" dirty="0" smtClean="0"/>
              <a:t> grade student at Reservoir High </a:t>
            </a:r>
            <a:r>
              <a:rPr lang="en-US" dirty="0"/>
              <a:t>S</a:t>
            </a:r>
            <a:r>
              <a:rPr lang="en-US" dirty="0" smtClean="0"/>
              <a:t>chool that is interested in pursuing a 4yr college degree.  Unfortunately, Ryan is aware that college is extremely expensive and unsure if his parent can afford to send him.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 Ryan’s dream to attend a 4yr university, impossible? Why or why not?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could Ryan do to reach his goal?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resources could Ryan utilize?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Potential Challenge #2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829835" y="2301381"/>
            <a:ext cx="4647009" cy="3090260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Sally failed several courses during her first year of high school.  Her GPA is a 1.75.  She would like to be a mechanic and work on cars in the future.  Sally does not think that her career path is still an option due to her academic performance during her first year. 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Who could she go to for help? Why did you choose that person?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programs are offered in Howard County to help Sally to reach her career goal?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 it necessary to attend a college/university to become a mechanic?  Why or Why not?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Trevor has dreamed of becoming a neurosurgeon in the future.  He is unsure about what courses he should take to prepare him for a college/university.  Trevor would like to attend Stanford once he graduates. 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courses do you think will help him reach his goal?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resources are available to assist Trevor with his planning?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 it necessary for Trevor to fill his schedule with AP/GT courses each year?  Why or Why not?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 it necessary for Trevor to attend an Ivy league university to reach his dream?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Potential Challenge </a:t>
            </a:r>
            <a:r>
              <a:rPr lang="en-US" dirty="0" smtClean="0"/>
              <a:t>#</a:t>
            </a:r>
            <a:r>
              <a:rPr lang="en-US" dirty="0"/>
              <a:t>3</a:t>
            </a:r>
          </a:p>
        </p:txBody>
      </p:sp>
      <p:pic>
        <p:nvPicPr>
          <p:cNvPr id="7" name="Picture Placeholder 6" descr="Project Work Clipart (46+)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r="3817"/>
          <a:stretch>
            <a:fillRect/>
          </a:stretch>
        </p:blipFill>
        <p:spPr>
          <a:xfrm rot="927639">
            <a:off x="6642497" y="1226249"/>
            <a:ext cx="4607127" cy="4382149"/>
          </a:xfrm>
        </p:spPr>
      </p:pic>
      <p:sp>
        <p:nvSpPr>
          <p:cNvPr id="8" name="TextBox 7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Book edges and pages along a shelf" title="Book edges and pages along a shelf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2522143"/>
            <a:ext cx="11422133" cy="1543717"/>
          </a:xfrm>
        </p:spPr>
        <p:txBody>
          <a:bodyPr/>
          <a:lstStyle/>
          <a:p>
            <a:pPr algn="ctr">
              <a:lnSpc>
                <a:spcPts val="5500"/>
              </a:lnSpc>
            </a:pPr>
            <a:r>
              <a:rPr lang="en-ZA" dirty="0" smtClean="0"/>
              <a:t>Thank you and Good Luck this year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 edges and pages along a shelf" title="Book edges and pages along a shelf">
            <a:extLst>
              <a:ext uri="{FF2B5EF4-FFF2-40B4-BE49-F238E27FC236}">
                <a16:creationId xmlns:a16="http://schemas.microsoft.com/office/drawing/2014/main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829" y="2271357"/>
            <a:ext cx="5376714" cy="3482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noProof="1" smtClean="0"/>
              <a:t>What is Student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noProof="1" smtClean="0"/>
              <a:t>How can Student Services support me as a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noProof="1"/>
              <a:t>Who should I </a:t>
            </a:r>
            <a:r>
              <a:rPr lang="en-ZA" noProof="1" smtClean="0"/>
              <a:t>know?</a:t>
            </a:r>
            <a:endParaRPr lang="en-ZA" noProof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noProof="1" smtClean="0"/>
              <a:t>Naviance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noProof="1" smtClean="0"/>
              <a:t>What are my options?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noProof="1" smtClean="0"/>
              <a:t>Scenarios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829" y="493272"/>
            <a:ext cx="5198117" cy="1778085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ZA" dirty="0" smtClean="0"/>
              <a:t>Our Goals for today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491" y="2840114"/>
            <a:ext cx="116645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72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93C7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What is Student Services?</a:t>
            </a:r>
            <a:endParaRPr lang="en-US" sz="7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93C7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 a couple minutes to discuss w/ a partner…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Who/What is Student Services?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a team of people that consist of the following people: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Counselors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Psychologist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Registrar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Pupil Personnel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Nurse</a:t>
            </a:r>
          </a:p>
          <a:p>
            <a:r>
              <a:rPr lang="en-US" dirty="0" smtClean="0"/>
              <a:t>These people provide a WIDE range of services. </a:t>
            </a:r>
            <a:endParaRPr lang="en-US" dirty="0"/>
          </a:p>
          <a:p>
            <a:r>
              <a:rPr lang="en-US" dirty="0" smtClean="0"/>
              <a:t>Our goal is to expose and prepare you for the opportunities after high school.  In addition we will provide you with strategies to help you deal with life challenges.</a:t>
            </a:r>
            <a:endParaRPr lang="en-US" dirty="0"/>
          </a:p>
        </p:txBody>
      </p:sp>
      <p:pic>
        <p:nvPicPr>
          <p:cNvPr id="18" name="Content Placeholder 17" descr="Ryan Warfel at SMMS (@WarfelRyan) | Twitter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226">
            <a:off x="5180013" y="1263222"/>
            <a:ext cx="6172200" cy="37965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34" y="2304472"/>
            <a:ext cx="3932237" cy="1600200"/>
          </a:xfrm>
        </p:spPr>
        <p:txBody>
          <a:bodyPr anchor="ctr"/>
          <a:lstStyle/>
          <a:p>
            <a:pPr algn="ctr"/>
            <a:r>
              <a:rPr lang="en-ZA" dirty="0" smtClean="0"/>
              <a:t>We support your…</a:t>
            </a:r>
            <a:endParaRPr lang="en-Z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4833373"/>
              </p:ext>
            </p:extLst>
          </p:nvPr>
        </p:nvGraphicFramePr>
        <p:xfrm>
          <a:off x="4276436" y="5441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69" y="299226"/>
            <a:ext cx="1818360" cy="2243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2" y="3918022"/>
            <a:ext cx="1818360" cy="2243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36" y="299226"/>
            <a:ext cx="1818360" cy="2243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82" y="3984332"/>
            <a:ext cx="1751014" cy="2160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2" y="349972"/>
            <a:ext cx="1816498" cy="2241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52" y="3819825"/>
            <a:ext cx="1977543" cy="2439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fwhite\AppData\Local\Microsoft\Windows\Temporary Internet Files\Content.IE5\8IEFXR2U\Twitter_bird_logo_2012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05" y="6395575"/>
            <a:ext cx="369395" cy="3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4000" y="634084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Resi_Counselors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4230" y="634084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 us 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5340" y="885704"/>
            <a:ext cx="18977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Ms. Packman</a:t>
            </a:r>
          </a:p>
          <a:p>
            <a:r>
              <a:rPr lang="en-US" dirty="0" smtClean="0"/>
              <a:t>(A-B)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90282" y="4250189"/>
            <a:ext cx="120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</a:t>
            </a:r>
            <a:r>
              <a:rPr lang="en-US" dirty="0" err="1" smtClean="0"/>
              <a:t>Beil</a:t>
            </a:r>
            <a:endParaRPr lang="en-US" dirty="0" smtClean="0"/>
          </a:p>
          <a:p>
            <a:r>
              <a:rPr lang="en-US" dirty="0" smtClean="0"/>
              <a:t>(L-O)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12960" y="4186578"/>
            <a:ext cx="120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White</a:t>
            </a:r>
          </a:p>
          <a:p>
            <a:r>
              <a:rPr lang="en-US" dirty="0" smtClean="0"/>
              <a:t>(Sn-Z)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025705" y="890299"/>
            <a:ext cx="177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</a:t>
            </a:r>
            <a:r>
              <a:rPr lang="en-US" dirty="0" err="1" smtClean="0"/>
              <a:t>Altshuler</a:t>
            </a:r>
            <a:endParaRPr lang="en-US" dirty="0" smtClean="0"/>
          </a:p>
          <a:p>
            <a:r>
              <a:rPr lang="en-US" dirty="0" smtClean="0"/>
              <a:t>(P-Sm)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68002" y="4250189"/>
            <a:ext cx="177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</a:t>
            </a:r>
            <a:r>
              <a:rPr lang="en-US" dirty="0" err="1" smtClean="0"/>
              <a:t>Thurmon</a:t>
            </a:r>
            <a:endParaRPr lang="en-US" dirty="0" smtClean="0"/>
          </a:p>
          <a:p>
            <a:r>
              <a:rPr lang="en-US" dirty="0" smtClean="0"/>
              <a:t>(C-GL)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55952" y="890299"/>
            <a:ext cx="127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</a:t>
            </a:r>
            <a:r>
              <a:rPr lang="en-US" dirty="0" err="1" smtClean="0"/>
              <a:t>Drnec</a:t>
            </a:r>
            <a:endParaRPr lang="en-US" dirty="0" smtClean="0"/>
          </a:p>
          <a:p>
            <a:r>
              <a:rPr lang="en-US" dirty="0" smtClean="0"/>
              <a:t>(GM-K)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09877" y="2659953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 smtClean="0">
                <a:ln w="0"/>
                <a:solidFill>
                  <a:srgbClr val="FF6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RHS School Counselors</a:t>
            </a:r>
            <a:endParaRPr lang="en-US" sz="5400" b="0" i="1" cap="none" spc="0" dirty="0">
              <a:ln w="0"/>
              <a:solidFill>
                <a:srgbClr val="FF6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Ms.  Charlie		Secretary</a:t>
            </a:r>
          </a:p>
          <a:p>
            <a:r>
              <a:rPr lang="en-US" dirty="0"/>
              <a:t>Ms. Miles		Data Clerk</a:t>
            </a:r>
          </a:p>
          <a:p>
            <a:r>
              <a:rPr lang="en-US" dirty="0"/>
              <a:t>Ms.  </a:t>
            </a:r>
            <a:r>
              <a:rPr lang="en-US" dirty="0" err="1"/>
              <a:t>Mandile</a:t>
            </a:r>
            <a:r>
              <a:rPr lang="en-US" dirty="0"/>
              <a:t>		Registrar</a:t>
            </a:r>
          </a:p>
          <a:p>
            <a:r>
              <a:rPr lang="en-US" dirty="0"/>
              <a:t>Ms.  Metzler		Registrar</a:t>
            </a:r>
          </a:p>
          <a:p>
            <a:r>
              <a:rPr lang="en-US" dirty="0"/>
              <a:t>Ms. </a:t>
            </a:r>
            <a:r>
              <a:rPr lang="en-US" dirty="0" smtClean="0"/>
              <a:t> Morales</a:t>
            </a:r>
            <a:r>
              <a:rPr lang="en-US" dirty="0"/>
              <a:t>		Hispanic Student 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smtClean="0"/>
              <a:t>Achievement </a:t>
            </a:r>
            <a:r>
              <a:rPr lang="en-US" dirty="0"/>
              <a:t>Liaison</a:t>
            </a:r>
          </a:p>
          <a:p>
            <a:r>
              <a:rPr lang="en-US" dirty="0"/>
              <a:t>Ms. Olney		Black Student 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smtClean="0"/>
              <a:t>Achievement </a:t>
            </a:r>
            <a:r>
              <a:rPr lang="en-US" dirty="0"/>
              <a:t>Liaison</a:t>
            </a:r>
          </a:p>
          <a:p>
            <a:r>
              <a:rPr lang="en-US" dirty="0"/>
              <a:t>Ms. </a:t>
            </a:r>
            <a:r>
              <a:rPr lang="en-US" dirty="0" smtClean="0"/>
              <a:t>Tang</a:t>
            </a:r>
            <a:r>
              <a:rPr lang="en-US" dirty="0"/>
              <a:t>		School Cluster Nurse</a:t>
            </a:r>
          </a:p>
          <a:p>
            <a:r>
              <a:rPr lang="en-US" dirty="0"/>
              <a:t>Ms. Parish		School Health Asst</a:t>
            </a:r>
            <a:r>
              <a:rPr lang="en-US" dirty="0" smtClean="0"/>
              <a:t>.</a:t>
            </a:r>
            <a:r>
              <a:rPr lang="en-ZA" dirty="0" smtClean="0"/>
              <a:t> </a:t>
            </a:r>
            <a:endParaRPr lang="en-ZA" dirty="0"/>
          </a:p>
          <a:p>
            <a:r>
              <a:rPr lang="en-ZA" dirty="0" smtClean="0"/>
              <a:t>Ms. </a:t>
            </a:r>
            <a:r>
              <a:rPr lang="en-ZA" dirty="0" err="1" smtClean="0"/>
              <a:t>Kreitzer</a:t>
            </a:r>
            <a:r>
              <a:rPr lang="en-ZA" dirty="0" smtClean="0"/>
              <a:t>		School Psychologist</a:t>
            </a:r>
          </a:p>
          <a:p>
            <a:r>
              <a:rPr lang="en-ZA" dirty="0"/>
              <a:t>Ms. </a:t>
            </a:r>
            <a:r>
              <a:rPr lang="en-ZA" dirty="0" smtClean="0"/>
              <a:t>Martin</a:t>
            </a:r>
            <a:r>
              <a:rPr lang="en-ZA" dirty="0"/>
              <a:t>		School Psychologist</a:t>
            </a:r>
          </a:p>
          <a:p>
            <a:r>
              <a:rPr lang="en-ZA" dirty="0" smtClean="0"/>
              <a:t>Mr. Smith 		School </a:t>
            </a:r>
            <a:r>
              <a:rPr lang="en-ZA" dirty="0" err="1" smtClean="0"/>
              <a:t>Counselor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			(Intern)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Pieces to the team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 smtClean="0"/>
              <a:t>ADDITIONAL PEOPLE THAT YOU SHOULD KNOW</a:t>
            </a:r>
            <a:endParaRPr lang="en-ZA" noProof="1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446">
            <a:off x="6264457" y="1944760"/>
            <a:ext cx="5427275" cy="2714245"/>
          </a:xfrm>
        </p:spPr>
      </p:pic>
      <p:sp>
        <p:nvSpPr>
          <p:cNvPr id="7" name="TextBox 6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How do I meet with my </a:t>
            </a:r>
            <a:r>
              <a:rPr lang="en-ZA" dirty="0" err="1" smtClean="0"/>
              <a:t>counselor</a:t>
            </a:r>
            <a:r>
              <a:rPr lang="en-ZA" dirty="0" smtClean="0"/>
              <a:t> or another member of the team?</a:t>
            </a:r>
            <a:endParaRPr lang="en-ZA" dirty="0"/>
          </a:p>
        </p:txBody>
      </p:sp>
      <p:pic>
        <p:nvPicPr>
          <p:cNvPr id="18" name="Picture Placeholder 17" descr="Schedule your plan review &lt;strong&gt;appointment&lt;/strong&gt;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" b="1074"/>
          <a:stretch>
            <a:fillRect/>
          </a:stretch>
        </p:blipFill>
        <p:spPr>
          <a:xfrm rot="20822403">
            <a:off x="815176" y="1653000"/>
            <a:ext cx="4188297" cy="3983772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04800"/>
          </a:effectLst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10382" y="1620000"/>
            <a:ext cx="5511470" cy="4356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Student Services is located in between the Front Office and the </a:t>
            </a:r>
            <a:r>
              <a:rPr lang="en-US" sz="3200" dirty="0" smtClean="0"/>
              <a:t>Atrium:</a:t>
            </a:r>
          </a:p>
          <a:p>
            <a:pPr marL="0" indent="0" algn="ctr">
              <a:buNone/>
            </a:pPr>
            <a:r>
              <a:rPr lang="en-US" sz="3000" dirty="0" smtClean="0"/>
              <a:t>To </a:t>
            </a:r>
            <a:r>
              <a:rPr lang="en-US" sz="3000" dirty="0"/>
              <a:t>make an </a:t>
            </a:r>
            <a:r>
              <a:rPr lang="en-US" sz="3000" dirty="0" smtClean="0"/>
              <a:t>appointment:</a:t>
            </a:r>
          </a:p>
          <a:p>
            <a:r>
              <a:rPr lang="en-US" dirty="0" smtClean="0"/>
              <a:t>See </a:t>
            </a:r>
            <a:r>
              <a:rPr lang="en-US" dirty="0"/>
              <a:t>Ms. </a:t>
            </a:r>
            <a:r>
              <a:rPr lang="en-US" dirty="0" smtClean="0"/>
              <a:t>Charlie (Front Desk) </a:t>
            </a:r>
          </a:p>
          <a:p>
            <a:r>
              <a:rPr lang="en-US" dirty="0" smtClean="0"/>
              <a:t>BEFORE</a:t>
            </a:r>
            <a:r>
              <a:rPr lang="en-US" dirty="0"/>
              <a:t>, AFTER SCHOOL, or DURING </a:t>
            </a:r>
            <a:r>
              <a:rPr lang="en-US" dirty="0" smtClean="0"/>
              <a:t>LUNCH</a:t>
            </a:r>
          </a:p>
          <a:p>
            <a:r>
              <a:rPr lang="en-US" dirty="0" smtClean="0"/>
              <a:t>Email </a:t>
            </a:r>
            <a:r>
              <a:rPr lang="en-US" dirty="0"/>
              <a:t>your counselor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all </a:t>
            </a:r>
            <a:r>
              <a:rPr lang="en-US" dirty="0"/>
              <a:t>Student Services</a:t>
            </a:r>
          </a:p>
          <a:p>
            <a:pPr lvl="1" algn="ctr">
              <a:buNone/>
            </a:pPr>
            <a:endParaRPr lang="en-US" i="1" dirty="0" smtClean="0"/>
          </a:p>
          <a:p>
            <a:pPr lvl="1" algn="ctr">
              <a:buNone/>
            </a:pPr>
            <a:r>
              <a:rPr lang="en-US" i="1" dirty="0" smtClean="0"/>
              <a:t>Once </a:t>
            </a:r>
            <a:r>
              <a:rPr lang="en-US" i="1" dirty="0"/>
              <a:t>you make the appointment, you will receive a pass in your class to come visit your counselor.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What are some common challenges that students face in high school?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 </a:t>
            </a:r>
            <a:r>
              <a:rPr lang="en-US" sz="3200" dirty="0" smtClean="0"/>
              <a:t>are some resources students can use to help overcome these </a:t>
            </a:r>
            <a:r>
              <a:rPr lang="en-US" sz="3200" dirty="0"/>
              <a:t>possible challenges?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small group discuss…</a:t>
            </a:r>
            <a:endParaRPr lang="en-US" dirty="0"/>
          </a:p>
        </p:txBody>
      </p:sp>
      <p:pic>
        <p:nvPicPr>
          <p:cNvPr id="14" name="Picture Placeholder 13" descr="Off-season – Training &lt;strong&gt;challenges&lt;/strong&gt;, are those good? | E3 ...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r="20362"/>
          <a:stretch>
            <a:fillRect/>
          </a:stretch>
        </p:blipFill>
        <p:spPr>
          <a:xfrm rot="225446">
            <a:off x="6550030" y="1447602"/>
            <a:ext cx="4607127" cy="4382149"/>
          </a:xfrm>
        </p:spPr>
      </p:pic>
      <p:sp>
        <p:nvSpPr>
          <p:cNvPr id="7" name="TextBox 6"/>
          <p:cNvSpPr txBox="1"/>
          <p:nvPr/>
        </p:nvSpPr>
        <p:spPr>
          <a:xfrm>
            <a:off x="9827491" y="6388441"/>
            <a:ext cx="1694361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PL_High School_SB - v9" id="{C9B2E113-5E6D-41F9-A028-9FCD505B4A87}" vid="{9B7ECD45-83FC-4E75-B032-03C4D60101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45955-C53E-4D03-8CFE-64AD96D20F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077AA-0330-42BF-9B44-150F2530CED2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fb0879af-3eba-417a-a55a-ffe6dcd6ca77"/>
    <ds:schemaRef ds:uri="6dc4bcd6-49db-4c07-9060-8acfc67cef9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8A89634-11AB-4DB8-9C4B-27A7D6CE4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0</TotalTime>
  <Words>765</Words>
  <Application>Microsoft Office PowerPoint</Application>
  <PresentationFormat>Widescreen</PresentationFormat>
  <Paragraphs>112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Times New Roman</vt:lpstr>
      <vt:lpstr>Office Theme</vt:lpstr>
      <vt:lpstr>Welcome to  Reservoir High School</vt:lpstr>
      <vt:lpstr>Our Goals for today</vt:lpstr>
      <vt:lpstr>Take a couple minutes to discuss w/ a partner…</vt:lpstr>
      <vt:lpstr>Who/What is Student Services?</vt:lpstr>
      <vt:lpstr>We support your…</vt:lpstr>
      <vt:lpstr>PowerPoint Presentation</vt:lpstr>
      <vt:lpstr>Pieces to the team</vt:lpstr>
      <vt:lpstr>How do I meet with my counselor or another member of the team?</vt:lpstr>
      <vt:lpstr>In small group discuss…</vt:lpstr>
      <vt:lpstr>Naviance Task</vt:lpstr>
      <vt:lpstr>What are my options after high school?</vt:lpstr>
      <vt:lpstr>Large image slide</vt:lpstr>
      <vt:lpstr>PowerPoint Presentation</vt:lpstr>
      <vt:lpstr>PowerPoint Presentation</vt:lpstr>
      <vt:lpstr>Thank you and Good Luck this year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2018-09-11T15:32:52Z</dcterms:created>
  <dcterms:modified xsi:type="dcterms:W3CDTF">2018-09-13T02:14:08Z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