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embeddedFontLst>
    <p:embeddedFont>
      <p:font typeface="Source Sans Pro" panose="020B0604020202020204" charset="0"/>
      <p:regular r:id="rId34"/>
      <p:bold r:id="rId35"/>
      <p:italic r:id="rId36"/>
      <p:boldItalic r:id="rId37"/>
    </p:embeddedFont>
    <p:embeddedFont>
      <p:font typeface="Source Sans Pro Black" panose="020B0604020202020204" charset="0"/>
      <p:bold r:id="rId38"/>
      <p:boldItalic r:id="rId39"/>
    </p:embeddedFont>
    <p:embeddedFont>
      <p:font typeface="Roboto" panose="020B0604020202020204" charset="0"/>
      <p:regular r:id="rId40"/>
      <p:bold r:id="rId41"/>
      <p:italic r:id="rId42"/>
      <p:boldItalic r:id="rId43"/>
    </p:embeddedFont>
    <p:embeddedFont>
      <p:font typeface="Raleway" panose="020B0604020202020204" charset="0"/>
      <p:regular r:id="rId44"/>
      <p:bold r:id="rId45"/>
      <p:italic r:id="rId46"/>
      <p:boldItalic r:id="rId47"/>
    </p:embeddedFont>
    <p:embeddedFont>
      <p:font typeface="Lato" panose="020B060402020202020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rushed" panose="020B0604020202020204" charset="0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235c0bd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5235c0bd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5235c0bd4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f18c67b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f18c67b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3f18c67b2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e5b5845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e5b5845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5e5b5845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5235c0bd4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5235c0bd4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25235c0bd4_0_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f04a2757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f04a2757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f04a27573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2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371725" y="840300"/>
            <a:ext cx="6331500" cy="20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390267" y="4317933"/>
            <a:ext cx="6331500" cy="16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1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" name="Google Shape;66;p11"/>
          <p:cNvCxnSpPr/>
          <p:nvPr/>
        </p:nvCxnSpPr>
        <p:spPr>
          <a:xfrm>
            <a:off x="425200" y="55420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739800"/>
            <a:ext cx="7436100" cy="20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53950" y="3892600"/>
            <a:ext cx="74361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_HEADER_1">
    <p:bg>
      <p:bgPr>
        <a:solidFill>
          <a:srgbClr val="666666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3"/>
          <p:cNvSpPr/>
          <p:nvPr/>
        </p:nvSpPr>
        <p:spPr>
          <a:xfrm>
            <a:off x="152400" y="2286000"/>
            <a:ext cx="88329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155575" y="142875"/>
            <a:ext cx="8832900" cy="21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146050" y="6391275"/>
            <a:ext cx="88329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3"/>
          <p:cNvSpPr/>
          <p:nvPr/>
        </p:nvSpPr>
        <p:spPr>
          <a:xfrm>
            <a:off x="152400" y="152400"/>
            <a:ext cx="8832900" cy="6546900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13"/>
          <p:cNvCxnSpPr/>
          <p:nvPr/>
        </p:nvCxnSpPr>
        <p:spPr>
          <a:xfrm>
            <a:off x="152400" y="2438400"/>
            <a:ext cx="88329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2" name="Google Shape;82;p13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4362450" y="2209800"/>
            <a:ext cx="419100" cy="4206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3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FB08C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spcBef>
                <a:spcPts val="160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16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8609" algn="l" rtl="0">
              <a:spcBef>
                <a:spcPts val="1600"/>
              </a:spcBef>
              <a:spcAft>
                <a:spcPts val="1600"/>
              </a:spcAft>
              <a:buClr>
                <a:srgbClr val="B29D00"/>
              </a:buClr>
              <a:buSzPts val="126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ource Sans Pro Black"/>
              <a:buNone/>
              <a:defRPr sz="4200" b="0" i="0" u="none" strike="noStrike" cap="non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5791200" y="6405563"/>
            <a:ext cx="30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4343400" y="2198688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A9798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spcBef>
                <a:spcPts val="160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16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8609" algn="l" rtl="0">
              <a:spcBef>
                <a:spcPts val="1600"/>
              </a:spcBef>
              <a:spcAft>
                <a:spcPts val="1600"/>
              </a:spcAft>
              <a:buClr>
                <a:srgbClr val="B29D00"/>
              </a:buClr>
              <a:buSzPts val="126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dt" idx="10"/>
          </p:nvPr>
        </p:nvSpPr>
        <p:spPr>
          <a:xfrm>
            <a:off x="5791200" y="6405563"/>
            <a:ext cx="30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4362450" y="1027113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rgbClr val="666666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152400" y="152400"/>
            <a:ext cx="8832900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0" y="0"/>
            <a:ext cx="9144000" cy="119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/>
          <p:nvPr/>
        </p:nvSpPr>
        <p:spPr>
          <a:xfrm>
            <a:off x="152400" y="152400"/>
            <a:ext cx="8832900" cy="6546900"/>
          </a:xfrm>
          <a:prstGeom prst="rect">
            <a:avLst/>
          </a:prstGeom>
          <a:noFill/>
          <a:ln w="9525" cap="flat" cmpd="sng">
            <a:solidFill>
              <a:srgbClr val="7A979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5"/>
          <p:cNvCxnSpPr/>
          <p:nvPr/>
        </p:nvCxnSpPr>
        <p:spPr>
          <a:xfrm>
            <a:off x="152400" y="533400"/>
            <a:ext cx="8832900" cy="0"/>
          </a:xfrm>
          <a:prstGeom prst="straightConnector1">
            <a:avLst/>
          </a:prstGeom>
          <a:noFill/>
          <a:ln w="11425" cap="flat" cmpd="sng">
            <a:solidFill>
              <a:srgbClr val="7A979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4" name="Google Shape;104;p15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>
            <a:solidFill>
              <a:srgbClr val="7A97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149225" y="6388100"/>
            <a:ext cx="88329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Source Sans Pro Black"/>
              <a:buNone/>
              <a:defRPr sz="2200" b="1" i="0" u="none" strike="noStrike" cap="non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 b="0" i="0" u="none" strike="noStrike" cap="none">
                <a:solidFill>
                  <a:srgbClr val="7B9899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8CADAE"/>
              </a:buClr>
              <a:buSzPts val="14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8FB08C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spcBef>
                <a:spcPts val="160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16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8609" algn="l" rtl="0">
              <a:spcBef>
                <a:spcPts val="1600"/>
              </a:spcBef>
              <a:spcAft>
                <a:spcPts val="1600"/>
              </a:spcAft>
              <a:buClr>
                <a:srgbClr val="B29D00"/>
              </a:buClr>
              <a:buSzPts val="126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433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26390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○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spcBef>
                <a:spcPts val="400"/>
              </a:spcBef>
              <a:spcAft>
                <a:spcPts val="0"/>
              </a:spcAft>
              <a:buClr>
                <a:srgbClr val="8CADAE"/>
              </a:buClr>
              <a:buSzPts val="1500"/>
              <a:buFont typeface="Noto Sans Symbols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rgbClr val="8C7B70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8FB08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spcBef>
                <a:spcPts val="160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160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8609" algn="l" rtl="0">
              <a:spcBef>
                <a:spcPts val="1600"/>
              </a:spcBef>
              <a:spcAft>
                <a:spcPts val="1600"/>
              </a:spcAft>
              <a:buClr>
                <a:srgbClr val="B29D00"/>
              </a:buClr>
              <a:buSzPts val="126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1371600" y="312738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rgbClr val="7A979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dt" idx="10"/>
          </p:nvPr>
        </p:nvSpPr>
        <p:spPr>
          <a:xfrm>
            <a:off x="5791200" y="6405563"/>
            <a:ext cx="30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ftr" idx="11"/>
          </p:nvPr>
        </p:nvSpPr>
        <p:spPr>
          <a:xfrm>
            <a:off x="301625" y="6410325"/>
            <a:ext cx="33831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3"/>
          <p:cNvCxnSpPr/>
          <p:nvPr/>
        </p:nvCxnSpPr>
        <p:spPr>
          <a:xfrm>
            <a:off x="425200" y="55420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3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06425" y="2409100"/>
            <a:ext cx="8296800" cy="20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4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4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4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5"/>
          <p:cNvCxnSpPr/>
          <p:nvPr/>
        </p:nvCxnSpPr>
        <p:spPr>
          <a:xfrm>
            <a:off x="2477724" y="55420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5"/>
          <p:cNvCxnSpPr/>
          <p:nvPr/>
        </p:nvCxnSpPr>
        <p:spPr>
          <a:xfrm>
            <a:off x="2477724" y="632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5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2400303" y="2136900"/>
            <a:ext cx="30714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5650572" y="2136900"/>
            <a:ext cx="30714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7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319500" y="1248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19500" y="2462405"/>
            <a:ext cx="2808000" cy="3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8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83103" y="949521"/>
            <a:ext cx="6244200" cy="51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167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65500" y="1863133"/>
            <a:ext cx="4045200" cy="17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65500" y="364716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0"/>
          <p:cNvCxnSpPr/>
          <p:nvPr/>
        </p:nvCxnSpPr>
        <p:spPr>
          <a:xfrm>
            <a:off x="425200" y="632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10"/>
          <p:cNvCxnSpPr/>
          <p:nvPr/>
        </p:nvCxnSpPr>
        <p:spPr>
          <a:xfrm>
            <a:off x="425198" y="55420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28017" y="5634700"/>
            <a:ext cx="83886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rgbClr val="66666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00250" y="767933"/>
            <a:ext cx="63216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10112" y="2127701"/>
            <a:ext cx="6321600" cy="4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reencast.com/t/gxEQkElyo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test-prep/sa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act.org/" TargetMode="External"/><Relationship Id="rId4" Type="http://schemas.openxmlformats.org/officeDocument/2006/relationships/hyperlink" Target="http://www.collegeboard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ed.gov/sa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fafsa.ed.gov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eenink.com/college_guide/college_essays/" TargetMode="External"/><Relationship Id="rId3" Type="http://schemas.openxmlformats.org/officeDocument/2006/relationships/hyperlink" Target="http://collegecost.ed.gov/" TargetMode="External"/><Relationship Id="rId7" Type="http://schemas.openxmlformats.org/officeDocument/2006/relationships/hyperlink" Target="https://studentaid.ed.gov/sa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bigfuture.collegeboard.org/" TargetMode="External"/><Relationship Id="rId5" Type="http://schemas.openxmlformats.org/officeDocument/2006/relationships/hyperlink" Target="http://collegerealitycheck.com/en/" TargetMode="External"/><Relationship Id="rId4" Type="http://schemas.openxmlformats.org/officeDocument/2006/relationships/hyperlink" Target="http://www.nacacnet.org/Pages/default.aspx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 Black"/>
              <a:buNone/>
            </a:pPr>
            <a:r>
              <a:rPr lang="en-US" sz="6500" b="1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APPLICATION PROCESS</a:t>
            </a:r>
            <a:endParaRPr sz="6500" b="1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3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COLLEGE WORKSHOP   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AUGUST 7TH, 2019</a:t>
            </a:r>
            <a:endParaRPr sz="320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9" name="Google Shape;119;p16" descr="graduation-throwi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4114800"/>
            <a:ext cx="6583681" cy="210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914400" y="2667000"/>
            <a:ext cx="7315200" cy="2362200"/>
          </a:xfrm>
          <a:prstGeom prst="rect">
            <a:avLst/>
          </a:prstGeom>
          <a:noFill/>
          <a:ln w="9525" cap="flat" cmpd="sng">
            <a:solidFill>
              <a:srgbClr val="1C4587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600" i="0" u="none" strike="noStrike" cap="none">
              <a:solidFill>
                <a:srgbClr val="1C458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36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Personally Ask Two Teachers to Write your Letter of Recommendation</a:t>
            </a:r>
            <a:endParaRPr sz="16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600" i="0" u="none" strike="noStrike" cap="none">
              <a:solidFill>
                <a:srgbClr val="1C4587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600" i="0" u="none" strike="noStrike" cap="none">
              <a:solidFill>
                <a:srgbClr val="1C458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 Black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ASK TEACHERS FOR LETTERS</a:t>
            </a:r>
            <a:endParaRPr sz="6000" b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 flipH="1">
            <a:off x="541275" y="5157650"/>
            <a:ext cx="8097300" cy="114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**</a:t>
            </a:r>
            <a:r>
              <a:rPr lang="en-US" sz="2800" i="1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It is imperative that you ask the teachers face to face or send them an email requesting this</a:t>
            </a:r>
            <a:r>
              <a:rPr lang="en-US" sz="2800" i="1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**</a:t>
            </a:r>
            <a:endParaRPr i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 Black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INVITING </a:t>
            </a:r>
            <a:br>
              <a:rPr lang="en-US" sz="6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</a:br>
            <a:r>
              <a:rPr lang="en-US" sz="6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TEACHERS ON NAVIANCE</a:t>
            </a:r>
            <a:endParaRPr sz="6000" b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300" cy="16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8816175" y="4942350"/>
            <a:ext cx="4800600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750" y="2305975"/>
            <a:ext cx="8920675" cy="413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6"/>
          <p:cNvSpPr/>
          <p:nvPr/>
        </p:nvSpPr>
        <p:spPr>
          <a:xfrm>
            <a:off x="745150" y="4686000"/>
            <a:ext cx="546600" cy="256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1368426" y="2743200"/>
            <a:ext cx="6480300" cy="16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27" descr="Screen Shot 2017-09-02 at 10.25.29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78650"/>
            <a:ext cx="9064249" cy="391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 Black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INVITING </a:t>
            </a:r>
            <a:br>
              <a:rPr lang="en-US" sz="6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</a:br>
            <a:r>
              <a:rPr lang="en-US" sz="6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TEACHERS ON NAVIANCE, </a:t>
            </a:r>
            <a:r>
              <a:rPr lang="en-US" sz="4500" b="1" i="1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CONT</a:t>
            </a:r>
            <a:endParaRPr sz="4500" b="1" i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/>
          <p:nvPr/>
        </p:nvSpPr>
        <p:spPr>
          <a:xfrm rot="2700000">
            <a:off x="5454892" y="3124151"/>
            <a:ext cx="914289" cy="60966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1425" cap="flat" cmpd="sng">
            <a:solidFill>
              <a:srgbClr val="98483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0" y="5534561"/>
            <a:ext cx="9144000" cy="13233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Please answer with </a:t>
            </a:r>
            <a:endParaRPr sz="3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great </a:t>
            </a:r>
            <a:r>
              <a:rPr lang="en-US" sz="3000" b="1" i="0" u="sng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DETAIL</a:t>
            </a:r>
            <a:r>
              <a:rPr lang="en-US" sz="3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!!</a:t>
            </a:r>
            <a:endParaRPr sz="3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pic>
        <p:nvPicPr>
          <p:cNvPr id="199" name="Google Shape;1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991600" cy="5427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/>
          <p:nvPr/>
        </p:nvSpPr>
        <p:spPr>
          <a:xfrm rot="-5152808">
            <a:off x="4709136" y="3504534"/>
            <a:ext cx="572078" cy="51671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 l="13184" t="13953" r="31344" b="8996"/>
          <a:stretch/>
        </p:blipFill>
        <p:spPr>
          <a:xfrm>
            <a:off x="2971800" y="990600"/>
            <a:ext cx="59436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9"/>
          <p:cNvSpPr txBox="1"/>
          <p:nvPr/>
        </p:nvSpPr>
        <p:spPr>
          <a:xfrm>
            <a:off x="228600" y="533400"/>
            <a:ext cx="2743200" cy="5632311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Complete &amp; return to each of your teachers</a:t>
            </a:r>
            <a:endParaRPr sz="35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by October 2 for Nov 1 deadline </a:t>
            </a:r>
            <a:endParaRPr sz="35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304800" y="244550"/>
            <a:ext cx="85344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SUGGESTIONS FROM TEACHERS</a:t>
            </a:r>
            <a:endParaRPr sz="3600" b="1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31781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rushed"/>
              <a:buChar char="●"/>
            </a:pPr>
            <a:r>
              <a:rPr lang="en-US" sz="3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Be sure you are including what you want written in the recommendation in your teacher input form.  This is your opportunity to diversify your application.</a:t>
            </a:r>
            <a:endParaRPr sz="30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317817" algn="l" rtl="0">
              <a:spcBef>
                <a:spcPts val="54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rushed"/>
              <a:buChar char="●"/>
            </a:pPr>
            <a:r>
              <a:rPr lang="en-US" sz="3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Be thoughtful of who you are asking to write your recommendation.</a:t>
            </a:r>
            <a:endParaRPr sz="30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317817" algn="l" rtl="0">
              <a:spcBef>
                <a:spcPts val="54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rushed"/>
              <a:buChar char="●"/>
            </a:pPr>
            <a:r>
              <a:rPr lang="en-US" sz="3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A thank you note is appreciated.</a:t>
            </a:r>
            <a:endParaRPr sz="30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endParaRPr sz="8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317817" algn="l" rtl="0">
              <a:spcBef>
                <a:spcPts val="54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rushed"/>
              <a:buChar char="●"/>
            </a:pPr>
            <a:r>
              <a:rPr lang="en-US" sz="3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Let the teachers know where you got accepted!</a:t>
            </a:r>
            <a:endParaRPr sz="3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73050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7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i="0" u="none" strike="noStrike" cap="none">
              <a:solidFill>
                <a:schemeClr val="dk1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 Black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OTHER THINGS TO CONSIDER</a:t>
            </a:r>
            <a:endParaRPr sz="6000" b="1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219" name="Google Shape;219;p31"/>
          <p:cNvSpPr txBox="1">
            <a:spLocks noGrp="1"/>
          </p:cNvSpPr>
          <p:nvPr>
            <p:ph type="body" idx="1"/>
          </p:nvPr>
        </p:nvSpPr>
        <p:spPr>
          <a:xfrm>
            <a:off x="609600" y="2667000"/>
            <a:ext cx="7924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40"/>
              <a:buFont typeface="Crushed"/>
              <a:buAutoNum type="arabicPeriod"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COMMON APPLICATION </a:t>
            </a:r>
            <a:r>
              <a:rPr lang="en-US" sz="2400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AND COALITION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040"/>
              <a:buFont typeface="Crushed"/>
              <a:buAutoNum type="arabicPeriod"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MATCHING NAVIANCE WITH COMMON APP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040"/>
              <a:buFont typeface="Crushed"/>
              <a:buAutoNum type="arabicPeriod"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SAT/ACT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040"/>
              <a:buFont typeface="Crushed"/>
              <a:buAutoNum type="arabicPeriod"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MAKING A LIST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040"/>
              <a:buFont typeface="Crushed"/>
              <a:buAutoNum type="arabicPeriod"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USING NAVIANCE</a:t>
            </a:r>
            <a:endParaRPr sz="24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040"/>
              <a:buFont typeface="Crushed"/>
              <a:buAutoNum type="arabicPeriod"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FINANCIAL AID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040"/>
              <a:buFont typeface="Crushed"/>
              <a:buAutoNum type="arabicPeriod"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UPCOMING DATES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8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00" y="502125"/>
            <a:ext cx="8520600" cy="556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3"/>
          <p:cNvPicPr preferRelativeResize="0"/>
          <p:nvPr/>
        </p:nvPicPr>
        <p:blipFill rotWithShape="1">
          <a:blip r:embed="rId3">
            <a:alphaModFix/>
          </a:blip>
          <a:srcRect l="14056" t="10416" r="15665" b="10416"/>
          <a:stretch/>
        </p:blipFill>
        <p:spPr>
          <a:xfrm>
            <a:off x="762000" y="152400"/>
            <a:ext cx="7620000" cy="4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3"/>
          <p:cNvSpPr txBox="1"/>
          <p:nvPr/>
        </p:nvSpPr>
        <p:spPr>
          <a:xfrm>
            <a:off x="228600" y="4953000"/>
            <a:ext cx="8686800" cy="132397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Common Application can be sent to over 500 schools.</a:t>
            </a:r>
            <a:endParaRPr b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 txBox="1"/>
          <p:nvPr/>
        </p:nvSpPr>
        <p:spPr>
          <a:xfrm>
            <a:off x="228600" y="5130200"/>
            <a:ext cx="8686800" cy="1344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Matching Common App &amp; Naviance</a:t>
            </a:r>
            <a:endParaRPr sz="4000" b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238" name="Google Shape;238;p34"/>
          <p:cNvSpPr txBox="1"/>
          <p:nvPr/>
        </p:nvSpPr>
        <p:spPr>
          <a:xfrm>
            <a:off x="2406300" y="4104500"/>
            <a:ext cx="43314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9" name="Google Shape;23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49424" cy="497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255825" y="579475"/>
            <a:ext cx="85344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GOALS </a:t>
            </a:r>
            <a:r>
              <a:rPr lang="en-US" sz="4800" b="1">
                <a:solidFill>
                  <a:srgbClr val="FFFFFF"/>
                </a:solidFill>
              </a:rPr>
              <a:t>OF WORKSHOP</a:t>
            </a:r>
            <a:endParaRPr sz="4800" b="1" i="0" u="none" strike="noStrike" cap="none">
              <a:solidFill>
                <a:srgbClr val="FFFFFF"/>
              </a:solidFill>
              <a:latin typeface="Source Sans Pro Black"/>
              <a:ea typeface="Source Sans Pro Black"/>
              <a:cs typeface="Source Sans Pro Black"/>
              <a:sym typeface="Source Sans Pro Black"/>
            </a:endParaRPr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082714" y="1338182"/>
            <a:ext cx="74865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3827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22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305625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 understand how to request a letter of recommendation from counselors and teachers.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73050" marR="0" lvl="0" indent="-153225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Noto Sans Symbols"/>
              <a:buNone/>
            </a:pPr>
            <a:endParaRPr sz="240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73050" marR="0" lvl="0" indent="-305625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•"/>
            </a:pPr>
            <a:r>
              <a:rPr lang="en-US" sz="24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provide an overview of how to use the 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-US" sz="24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ommon 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24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pp and other electronic applications.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73050" marR="0" lvl="0" indent="-153225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Noto Sans Symbols"/>
              <a:buNone/>
            </a:pPr>
            <a:endParaRPr sz="240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73050" marR="0" lvl="0" indent="-305625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•"/>
            </a:pPr>
            <a:r>
              <a:rPr lang="en-US" sz="24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provide strategies and input on the admissions process.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73050" marR="0" lvl="0" indent="-153225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chemeClr val="accent1"/>
              </a:buClr>
              <a:buSzPts val="1887"/>
              <a:buFont typeface="Arial"/>
              <a:buNone/>
            </a:pPr>
            <a:endParaRPr sz="240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73050" marR="0" lvl="0" indent="-305625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•"/>
            </a:pPr>
            <a:r>
              <a:rPr lang="en-US" sz="24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understand how Naviance can help students with the college application process.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73050" marR="0" lvl="0" indent="-138274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accent1"/>
              </a:buClr>
              <a:buSzPts val="2122"/>
              <a:buFont typeface="Noto Sans Symbols"/>
              <a:buNone/>
            </a:pPr>
            <a:endParaRPr sz="200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406425" y="2409100"/>
            <a:ext cx="8296800" cy="20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latin typeface="Crushed"/>
                <a:ea typeface="Crushed"/>
                <a:cs typeface="Crushed"/>
                <a:sym typeface="Crushed"/>
                <a:hlinkClick r:id="rId3"/>
              </a:rPr>
              <a:t>https://www.screencast.com/t/gxEQkElyo1</a:t>
            </a:r>
            <a:endParaRPr>
              <a:latin typeface="Crushed"/>
              <a:ea typeface="Crushed"/>
              <a:cs typeface="Crushed"/>
              <a:sym typeface="Crush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rushed"/>
              <a:ea typeface="Crushed"/>
              <a:cs typeface="Crushed"/>
              <a:sym typeface="Crushe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body" idx="1"/>
          </p:nvPr>
        </p:nvSpPr>
        <p:spPr>
          <a:xfrm>
            <a:off x="838200" y="2971800"/>
            <a:ext cx="73152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5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5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5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600" b="1" i="0" u="none" strike="noStrike" cap="none">
              <a:solidFill>
                <a:srgbClr val="2A36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 Black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REGISTER AND STUDY FOR THE SAT/ACT</a:t>
            </a:r>
            <a:endParaRPr b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252" name="Google Shape;252;p36"/>
          <p:cNvSpPr/>
          <p:nvPr/>
        </p:nvSpPr>
        <p:spPr>
          <a:xfrm>
            <a:off x="762000" y="2743200"/>
            <a:ext cx="754380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Register for October 5th SAT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Deadline:  September 6th</a:t>
            </a:r>
            <a:endParaRPr sz="2800" b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REgister for October 26th ACT</a:t>
            </a:r>
            <a:endParaRPr sz="2800" b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Deadline:  September 20</a:t>
            </a:r>
            <a:endParaRPr sz="2800" b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PTSA Sponsors a SAT/ACT prep class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>
            <a:spLocks noGrp="1"/>
          </p:cNvSpPr>
          <p:nvPr>
            <p:ph type="body" idx="1"/>
          </p:nvPr>
        </p:nvSpPr>
        <p:spPr>
          <a:xfrm>
            <a:off x="838200" y="2971800"/>
            <a:ext cx="73152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5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5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5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600" b="1" i="0" u="none" strike="noStrike" cap="none">
              <a:solidFill>
                <a:srgbClr val="2A363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7"/>
          <p:cNvSpPr txBox="1">
            <a:spLocks noGrp="1"/>
          </p:cNvSpPr>
          <p:nvPr>
            <p:ph type="title"/>
          </p:nvPr>
        </p:nvSpPr>
        <p:spPr>
          <a:xfrm>
            <a:off x="762000" y="4572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 Black"/>
              <a:buNone/>
            </a:pPr>
            <a:r>
              <a:rPr lang="en-US" sz="5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SAT and ACT RESOURCES</a:t>
            </a:r>
            <a:endParaRPr sz="5000" b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259" name="Google Shape;259;p37"/>
          <p:cNvSpPr/>
          <p:nvPr/>
        </p:nvSpPr>
        <p:spPr>
          <a:xfrm>
            <a:off x="723900" y="2605325"/>
            <a:ext cx="7543800" cy="3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Khan Academy</a:t>
            </a:r>
            <a:endParaRPr sz="28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  <a:hlinkClick r:id="rId3"/>
              </a:rPr>
              <a:t>https://www.khanacademy.org/test-prep/sat</a:t>
            </a:r>
            <a:endParaRPr sz="2800" b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College Board</a:t>
            </a:r>
            <a:endParaRPr sz="28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  <a:hlinkClick r:id="rId4"/>
              </a:rPr>
              <a:t>www.collegeboard.org</a:t>
            </a:r>
            <a:endParaRPr sz="2800" b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ACT</a:t>
            </a:r>
            <a:endParaRPr sz="28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  <a:hlinkClick r:id="rId5"/>
              </a:rPr>
              <a:t>www.act.org</a:t>
            </a:r>
            <a:endParaRPr sz="3600" b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260" name="Google Shape;260;p3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FINANCIAL AID</a:t>
            </a:r>
            <a:endParaRPr sz="6000" b="1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266" name="Google Shape;266;p38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317817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rushed"/>
              <a:buChar char="●"/>
            </a:pPr>
            <a:r>
              <a:rPr lang="en-US" sz="3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All students should complete the Free Application for Federal Student Aid.</a:t>
            </a:r>
            <a:endParaRPr sz="3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317817" algn="l" rtl="0">
              <a:spcBef>
                <a:spcPts val="54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rushed"/>
              <a:buChar char="●"/>
            </a:pPr>
            <a:r>
              <a:rPr lang="en-US" sz="3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FAFSA becomes available OCTOBER 1!  </a:t>
            </a:r>
            <a:endParaRPr sz="3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317817" algn="l" rtl="0">
              <a:spcBef>
                <a:spcPts val="54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rushed"/>
              <a:buChar char="●"/>
            </a:pPr>
            <a:r>
              <a:rPr lang="en-US" sz="3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Families are to use prior-prior year tax information.</a:t>
            </a:r>
            <a:endParaRPr sz="3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317817" algn="l" rtl="0">
              <a:spcBef>
                <a:spcPts val="54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rushed"/>
              <a:buChar char="●"/>
            </a:pPr>
            <a:r>
              <a:rPr lang="en-US" sz="3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Read, research, ask!</a:t>
            </a:r>
            <a:endParaRPr sz="30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spcBef>
                <a:spcPts val="540"/>
              </a:spcBef>
              <a:spcAft>
                <a:spcPts val="0"/>
              </a:spcAft>
              <a:buNone/>
            </a:pPr>
            <a:endParaRPr sz="3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267" name="Google Shape;267;p38"/>
          <p:cNvSpPr txBox="1"/>
          <p:nvPr/>
        </p:nvSpPr>
        <p:spPr>
          <a:xfrm>
            <a:off x="813400" y="5326900"/>
            <a:ext cx="74622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  <a:hlinkClick r:id="rId3"/>
              </a:rPr>
              <a:t>https://studentaid.ed.gov/sa/</a:t>
            </a:r>
            <a:endParaRPr sz="32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  <a:hlinkClick r:id="rId4"/>
              </a:rPr>
              <a:t>https://fafsa.ed.gov/</a:t>
            </a:r>
            <a:endParaRPr sz="32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title"/>
          </p:nvPr>
        </p:nvSpPr>
        <p:spPr>
          <a:xfrm>
            <a:off x="286513" y="515675"/>
            <a:ext cx="85344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CREATING A LIST</a:t>
            </a:r>
            <a:endParaRPr sz="6000" b="1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273" name="Google Shape;273;p3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2164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APPLY TO BETWEEN 5-7 SCHOOLS THAT REPRESENT A STRONG MATCH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548640" marR="0" lvl="0" indent="-42164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ACADEMICALLY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548640" marR="0" lvl="0" indent="-42164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SOCIALLY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548640" marR="0" lvl="0" indent="-42164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FINANCIALLY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548640" marR="0" lvl="0" indent="-42164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GEOGRAPHICALLY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548640" marR="0" lvl="0" indent="-42164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2162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548640" marR="0" lvl="0" indent="-42164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2162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BE OPEN MINDED AND REALISTIC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548640" marR="0" lvl="0" indent="-421640" algn="l" rtl="0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r>
              <a:rPr lang="en-US" sz="2162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A SAFE SCHOOL NEEDS TO BE FINANCIALLY SAFE AS WELL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i="0" u="none" strike="noStrike" cap="non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COLLEGE SNAPSHOT</a:t>
            </a:r>
            <a:endParaRPr sz="6000" b="1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3050" lvl="0" indent="-127317" algn="l" rtl="0">
              <a:spcBef>
                <a:spcPts val="5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1" name="Google Shape;281;p40" descr="Screen Shot 2017-09-02 at 11.10.06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7300"/>
            <a:ext cx="9143999" cy="544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>
            <a:spLocks noGrp="1"/>
          </p:cNvSpPr>
          <p:nvPr>
            <p:ph type="title"/>
          </p:nvPr>
        </p:nvSpPr>
        <p:spPr>
          <a:xfrm>
            <a:off x="303300" y="548767"/>
            <a:ext cx="85206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NAVIANCE CAN HELP YOU CREATE A LIST</a:t>
            </a:r>
            <a:endParaRPr sz="5000" b="1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pic>
        <p:nvPicPr>
          <p:cNvPr id="288" name="Google Shape;28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54067"/>
            <a:ext cx="8839200" cy="369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ADMISSION DECISIONS</a:t>
            </a:r>
            <a:endParaRPr sz="6000" b="1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294" name="Google Shape;294;p42"/>
          <p:cNvSpPr txBox="1">
            <a:spLocks noGrp="1"/>
          </p:cNvSpPr>
          <p:nvPr>
            <p:ph type="body" idx="1"/>
          </p:nvPr>
        </p:nvSpPr>
        <p:spPr>
          <a:xfrm>
            <a:off x="316865" y="114299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rushed"/>
              <a:buChar char="●"/>
            </a:pPr>
            <a:r>
              <a:rPr lang="en-US" sz="2000" i="0" u="sng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Early Decision:</a:t>
            </a:r>
            <a:r>
              <a:rPr lang="en-US" sz="2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				Early deadline, early response, BINDING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165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endParaRPr sz="2000" i="0" u="sng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rushed"/>
              <a:buChar char="●"/>
            </a:pPr>
            <a:r>
              <a:rPr lang="en-US" sz="2000" i="0" u="sng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Early Action</a:t>
            </a:r>
            <a:r>
              <a:rPr lang="en-US" sz="2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				Early deadline, early response, NON-BINDING</a:t>
            </a:r>
            <a:endParaRPr sz="20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rushed"/>
              <a:buChar char="●"/>
            </a:pPr>
            <a:endParaRPr sz="2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92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rushed"/>
              <a:buChar char="●"/>
            </a:pPr>
            <a:r>
              <a:rPr lang="en-US" sz="2000" u="sng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Single Choice Early Action:</a:t>
            </a:r>
            <a:r>
              <a:rPr lang="en-US" sz="2000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		Can only apply to one early action</a:t>
            </a:r>
            <a:endParaRPr sz="2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165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endParaRPr sz="2000" i="0" u="sng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rushed"/>
              <a:buChar char="●"/>
            </a:pPr>
            <a:r>
              <a:rPr lang="en-US" sz="2000" i="0" u="sng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Priority Deadline</a:t>
            </a:r>
            <a:r>
              <a:rPr lang="en-US" sz="2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	Students apply by an earlier deadline, and receive 								priority over students who do not meet the deadline.  							Decisions are usually given by January 31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1651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endParaRPr sz="2000" i="0" u="sng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rushed"/>
              <a:buChar char="●"/>
            </a:pPr>
            <a:r>
              <a:rPr lang="en-US" sz="2000" i="0" u="sng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Rolling Admissions</a:t>
            </a:r>
            <a:r>
              <a:rPr lang="en-US" sz="2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			Students are accepted/denied as applications are 								received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Crushed"/>
              <a:buChar char="●"/>
            </a:pPr>
            <a:r>
              <a:rPr lang="en-US" sz="2000" i="0" u="sng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Regular Admission	</a:t>
            </a:r>
            <a:r>
              <a:rPr lang="en-US" sz="2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		Apply by regular deadline (usually Jan 15) and </a:t>
            </a:r>
            <a:endParaRPr sz="2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43200" marR="0" lvl="0" indent="457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h</a:t>
            </a:r>
            <a:r>
              <a:rPr lang="en-US" sz="2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ear a response by April 1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>
            <a:spLocks noGrp="1"/>
          </p:cNvSpPr>
          <p:nvPr>
            <p:ph type="title"/>
          </p:nvPr>
        </p:nvSpPr>
        <p:spPr>
          <a:xfrm>
            <a:off x="301625" y="467825"/>
            <a:ext cx="85344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HELPFUL HINTS</a:t>
            </a:r>
            <a:endParaRPr sz="6000" b="1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300" name="Google Shape;300;p43"/>
          <p:cNvSpPr txBox="1">
            <a:spLocks noGrp="1"/>
          </p:cNvSpPr>
          <p:nvPr>
            <p:ph type="body" idx="1"/>
          </p:nvPr>
        </p:nvSpPr>
        <p:spPr>
          <a:xfrm>
            <a:off x="316915" y="1354123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95"/>
              <a:buFont typeface="Crushed"/>
              <a:buChar char="●"/>
            </a:pPr>
            <a:r>
              <a:rPr lang="en-US" sz="27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Colleges look at your applications as a whole package.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547688" marR="0" lvl="1" indent="-280988" algn="l" rtl="0"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1540"/>
              <a:buFont typeface="Crushed"/>
              <a:buChar char="o"/>
            </a:pPr>
            <a:r>
              <a:rPr lang="en-US" sz="22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Use different parts of application to highlight different parts of yourself, ie teacher rec, counselor rec, personal essay, short answers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73050" algn="l" rtl="0">
              <a:spcBef>
                <a:spcPts val="540"/>
              </a:spcBef>
              <a:spcAft>
                <a:spcPts val="0"/>
              </a:spcAft>
              <a:buClr>
                <a:srgbClr val="FFFFFF"/>
              </a:buClr>
              <a:buSzPts val="2295"/>
              <a:buFont typeface="Crushed"/>
              <a:buChar char="●"/>
            </a:pPr>
            <a:r>
              <a:rPr lang="en-US" sz="27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Meet all deadlines.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73050" algn="l" rtl="0">
              <a:spcBef>
                <a:spcPts val="540"/>
              </a:spcBef>
              <a:spcAft>
                <a:spcPts val="0"/>
              </a:spcAft>
              <a:buClr>
                <a:srgbClr val="FFFFFF"/>
              </a:buClr>
              <a:buSzPts val="2295"/>
              <a:buFont typeface="Crushed"/>
              <a:buChar char="●"/>
            </a:pPr>
            <a:r>
              <a:rPr lang="en-US" sz="27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Utilize all your resources</a:t>
            </a:r>
            <a:r>
              <a:rPr lang="en-US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 and multiple search engines.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547688" marR="0" lvl="1" indent="-280988" algn="l" rtl="0"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1540"/>
              <a:buFont typeface="Crushed"/>
              <a:buChar char="•"/>
            </a:pPr>
            <a:r>
              <a:rPr lang="en-US" sz="22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Counselors, teachers, parents, friends, workshops at school, admissions counselors, financial aid counselors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73050" algn="l" rtl="0">
              <a:spcBef>
                <a:spcPts val="540"/>
              </a:spcBef>
              <a:spcAft>
                <a:spcPts val="0"/>
              </a:spcAft>
              <a:buClr>
                <a:srgbClr val="FFFFFF"/>
              </a:buClr>
              <a:buSzPts val="2295"/>
              <a:buFont typeface="Crushed"/>
              <a:buChar char="●"/>
            </a:pPr>
            <a:r>
              <a:rPr lang="en-US" sz="27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Be realistic when making your list.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i="0" u="none" strike="noStrike" cap="none">
              <a:solidFill>
                <a:schemeClr val="dk1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>
            <a:spLocks noGrp="1"/>
          </p:cNvSpPr>
          <p:nvPr>
            <p:ph type="title"/>
          </p:nvPr>
        </p:nvSpPr>
        <p:spPr>
          <a:xfrm>
            <a:off x="286500" y="356225"/>
            <a:ext cx="85344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ESSENTIAL QUESTIONS</a:t>
            </a:r>
            <a:endParaRPr sz="6000" b="1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306" name="Google Shape;306;p4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8006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rushed"/>
              <a:buAutoNum type="arabicPeriod"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What is the graduation rate of your prospective college?</a:t>
            </a:r>
            <a:endParaRPr sz="24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457200" marR="0" lvl="0" indent="-48006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rushed"/>
              <a:buAutoNum type="arabicPeriod"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What is the retention rate of your prospective college?</a:t>
            </a:r>
            <a:endParaRPr sz="24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514350" marR="0" lvl="0" indent="-53721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rushed"/>
              <a:buAutoNum type="arabicPeriod"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How does your prospective college meet financial need?</a:t>
            </a:r>
            <a:endParaRPr sz="24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514350" marR="0" lvl="0" indent="-53721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rushed"/>
              <a:buAutoNum type="arabicPeriod"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What programs and resources does the college provide to help ensure academic success</a:t>
            </a:r>
            <a:r>
              <a:rPr lang="en-US" sz="2400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?</a:t>
            </a:r>
            <a:endParaRPr sz="24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514350" marR="0" lvl="0" indent="-53721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rushed"/>
              <a:buAutoNum type="arabicPeriod"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What is the job outlook for your selected major?</a:t>
            </a:r>
            <a:endParaRPr sz="24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514350" marR="0" lvl="0" indent="-53721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rushed"/>
              <a:buAutoNum type="arabicPeriod"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How ready and mature am I to attend college?</a:t>
            </a:r>
            <a:endParaRPr sz="24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514350" marR="0" lvl="0" indent="-49403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rushed"/>
              <a:buAutoNum type="arabicPeriod"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What is the best decision for me? </a:t>
            </a:r>
            <a:endParaRPr sz="24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514350" marR="0" lvl="0" indent="-3686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4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 Black"/>
              <a:buNone/>
            </a:pPr>
            <a:r>
              <a:rPr lang="en-US" sz="7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STEP 1</a:t>
            </a:r>
            <a:endParaRPr sz="7000" b="1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533400" y="2819400"/>
            <a:ext cx="81534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8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THE COUNSELOR PAR</a:t>
            </a:r>
            <a:r>
              <a:rPr lang="en-US" sz="8000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T</a:t>
            </a:r>
            <a:endParaRPr sz="80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TOP RATED WEBSITES!</a:t>
            </a:r>
            <a:endParaRPr sz="6000" b="1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312" name="Google Shape;312;p45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95"/>
              <a:buFont typeface="Crushed"/>
              <a:buChar char="●"/>
            </a:pPr>
            <a:r>
              <a:rPr lang="en-US" sz="2700" i="0" u="sng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  <a:hlinkClick r:id="rId3"/>
              </a:rPr>
              <a:t>http://collegecost.ed.gov/</a:t>
            </a:r>
            <a:endParaRPr sz="27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73050" algn="l" rtl="0">
              <a:spcBef>
                <a:spcPts val="540"/>
              </a:spcBef>
              <a:spcAft>
                <a:spcPts val="0"/>
              </a:spcAft>
              <a:buClr>
                <a:srgbClr val="FFFFFF"/>
              </a:buClr>
              <a:buSzPts val="2295"/>
              <a:buFont typeface="Crushed"/>
              <a:buChar char="●"/>
            </a:pPr>
            <a:r>
              <a:rPr lang="en-US" sz="2700" i="0" u="sng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  <a:hlinkClick r:id="rId4"/>
              </a:rPr>
              <a:t>http://www.nacacnet.org/Pages/default.aspx</a:t>
            </a:r>
            <a:endParaRPr sz="27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73050" algn="l" rtl="0">
              <a:spcBef>
                <a:spcPts val="540"/>
              </a:spcBef>
              <a:spcAft>
                <a:spcPts val="0"/>
              </a:spcAft>
              <a:buClr>
                <a:srgbClr val="FFFFFF"/>
              </a:buClr>
              <a:buSzPts val="2295"/>
              <a:buFont typeface="Crushed"/>
              <a:buChar char="●"/>
            </a:pPr>
            <a:r>
              <a:rPr lang="en-US" sz="2700" i="0" u="sng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  <a:hlinkClick r:id="rId5"/>
              </a:rPr>
              <a:t>http://collegerealitycheck.com/en/</a:t>
            </a:r>
            <a:endParaRPr sz="27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73050" algn="l" rtl="0">
              <a:spcBef>
                <a:spcPts val="540"/>
              </a:spcBef>
              <a:spcAft>
                <a:spcPts val="0"/>
              </a:spcAft>
              <a:buClr>
                <a:srgbClr val="FFFFFF"/>
              </a:buClr>
              <a:buSzPts val="2295"/>
              <a:buFont typeface="Crushed"/>
              <a:buChar char="●"/>
            </a:pPr>
            <a:r>
              <a:rPr lang="en-US" sz="2700" i="0" u="sng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  <a:hlinkClick r:id="rId6"/>
              </a:rPr>
              <a:t>https://bigfuture.collegeboard.org/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73050" algn="l" rtl="0">
              <a:spcBef>
                <a:spcPts val="540"/>
              </a:spcBef>
              <a:spcAft>
                <a:spcPts val="0"/>
              </a:spcAft>
              <a:buClr>
                <a:srgbClr val="FFFFFF"/>
              </a:buClr>
              <a:buSzPts val="2295"/>
              <a:buFont typeface="Crushed"/>
              <a:buChar char="●"/>
            </a:pPr>
            <a:r>
              <a:rPr lang="en-US" u="sng">
                <a:solidFill>
                  <a:schemeClr val="hlink"/>
                </a:solidFill>
                <a:latin typeface="Crushed"/>
                <a:ea typeface="Crushed"/>
                <a:cs typeface="Crushed"/>
                <a:sym typeface="Crushed"/>
                <a:hlinkClick r:id="rId7"/>
              </a:rPr>
              <a:t>https://studentaid.ed.gov/sa/</a:t>
            </a:r>
            <a:endParaRPr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73050" algn="l" rtl="0">
              <a:spcBef>
                <a:spcPts val="540"/>
              </a:spcBef>
              <a:spcAft>
                <a:spcPts val="0"/>
              </a:spcAft>
              <a:buClr>
                <a:srgbClr val="FFFFFF"/>
              </a:buClr>
              <a:buSzPts val="2295"/>
              <a:buFont typeface="Crushed"/>
              <a:buChar char="●"/>
            </a:pPr>
            <a:r>
              <a:rPr lang="en-US" sz="2700" i="0" u="sng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  <a:hlinkClick r:id="rId8"/>
              </a:rPr>
              <a:t>http://www.teenink.com/college_guide/college_essays/</a:t>
            </a:r>
            <a:endParaRPr sz="27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6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85344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UPCOMING DATES</a:t>
            </a:r>
            <a:endParaRPr sz="6000" b="1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319" name="Google Shape;319;p46"/>
          <p:cNvSpPr txBox="1">
            <a:spLocks noGrp="1"/>
          </p:cNvSpPr>
          <p:nvPr>
            <p:ph type="body" idx="1"/>
          </p:nvPr>
        </p:nvSpPr>
        <p:spPr>
          <a:xfrm>
            <a:off x="304800" y="1272025"/>
            <a:ext cx="8839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September </a:t>
            </a:r>
            <a:r>
              <a:rPr lang="en-US" sz="2000" b="1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6</a:t>
            </a:r>
            <a:r>
              <a:rPr lang="en-US" sz="2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:  </a:t>
            </a:r>
            <a:r>
              <a:rPr lang="en-US" sz="2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			SAT Deadline for October SAT</a:t>
            </a:r>
            <a:endParaRPr sz="20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000" b="1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September 9-11	</a:t>
            </a:r>
            <a:r>
              <a:rPr lang="en-US" sz="2000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	Classroom lessons in English 12 classrooms</a:t>
            </a:r>
            <a:endParaRPr sz="2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000" b="1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September 12-20	</a:t>
            </a:r>
            <a:r>
              <a:rPr lang="en-US" sz="2000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	Individual senior meetings</a:t>
            </a:r>
            <a:endParaRPr sz="2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000" b="1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September 20	</a:t>
            </a:r>
            <a:r>
              <a:rPr lang="en-US" sz="2000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		ACT Deadline for october act</a:t>
            </a:r>
            <a:endParaRPr sz="2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lvl="0" indent="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000" b="1">
                <a:solidFill>
                  <a:schemeClr val="lt1"/>
                </a:solidFill>
                <a:latin typeface="Crushed"/>
                <a:ea typeface="Crushed"/>
                <a:cs typeface="Crushed"/>
                <a:sym typeface="Crushed"/>
              </a:rPr>
              <a:t>September 12:	</a:t>
            </a:r>
            <a:r>
              <a:rPr lang="en-US" sz="2000">
                <a:solidFill>
                  <a:schemeClr val="lt1"/>
                </a:solidFill>
                <a:latin typeface="Crushed"/>
                <a:ea typeface="Crushed"/>
                <a:cs typeface="Crushed"/>
                <a:sym typeface="Crushed"/>
              </a:rPr>
              <a:t>		Deadline to request teacher and counselor </a:t>
            </a:r>
            <a:endParaRPr sz="2000">
              <a:solidFill>
                <a:schemeClr val="lt1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1828800" lvl="0" indent="4572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000">
                <a:solidFill>
                  <a:schemeClr val="lt1"/>
                </a:solidFill>
                <a:latin typeface="Crushed"/>
                <a:ea typeface="Crushed"/>
                <a:cs typeface="Crushed"/>
                <a:sym typeface="Crushed"/>
              </a:rPr>
              <a:t>recommendations for October 15 deadline</a:t>
            </a:r>
            <a:endParaRPr sz="2000">
              <a:solidFill>
                <a:schemeClr val="lt1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1828800" lvl="0" indent="45720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000">
              <a:solidFill>
                <a:schemeClr val="lt1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lvl="0" indent="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000" b="1">
                <a:solidFill>
                  <a:schemeClr val="lt1"/>
                </a:solidFill>
                <a:latin typeface="Crushed"/>
                <a:ea typeface="Crushed"/>
                <a:cs typeface="Crushed"/>
                <a:sym typeface="Crushed"/>
              </a:rPr>
              <a:t>October 2:  </a:t>
            </a:r>
            <a:r>
              <a:rPr lang="en-US" sz="2000">
                <a:solidFill>
                  <a:schemeClr val="lt1"/>
                </a:solidFill>
                <a:latin typeface="Crushed"/>
                <a:ea typeface="Crushed"/>
                <a:cs typeface="Crushed"/>
                <a:sym typeface="Crushed"/>
              </a:rPr>
              <a:t>			Deadline to request teacher and counselor 										recommendations for Nov 1 college deadline</a:t>
            </a:r>
            <a:endParaRPr sz="2000">
              <a:solidFill>
                <a:schemeClr val="lt1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lvl="0" indent="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000">
              <a:solidFill>
                <a:schemeClr val="lt1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November 1:	</a:t>
            </a:r>
            <a:r>
              <a:rPr lang="en-US" sz="2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		Deadline for UMCP, UMBC, and early action 	</a:t>
            </a:r>
            <a:r>
              <a:rPr lang="en-US" sz="200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  <a:r>
              <a:rPr lang="en-US" sz="220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</a:t>
            </a:r>
            <a:endParaRPr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t="1234"/>
          <a:stretch/>
        </p:blipFill>
        <p:spPr>
          <a:xfrm>
            <a:off x="3657600" y="457200"/>
            <a:ext cx="4953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333850" y="837575"/>
            <a:ext cx="2434500" cy="430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Waiver of Rights:</a:t>
            </a:r>
            <a:endParaRPr sz="3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This form must be completed once by all students wishing to send transcripts to college. </a:t>
            </a:r>
            <a:endParaRPr sz="24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Complete and return to Student Services.</a:t>
            </a:r>
            <a:endParaRPr sz="24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An</a:t>
            </a:r>
            <a:r>
              <a:rPr lang="en-US" sz="3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swer with great </a:t>
            </a:r>
            <a:r>
              <a:rPr lang="en-US" sz="3000" b="1" i="0" u="sng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DETAIL</a:t>
            </a:r>
            <a:r>
              <a:rPr lang="en-US" sz="3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!!</a:t>
            </a:r>
            <a:endParaRPr sz="3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0" y="0"/>
            <a:ext cx="9068702" cy="553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9144000" cy="650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rPr>
              <a:t>Transcript Request Form</a:t>
            </a:r>
            <a:endParaRPr/>
          </a:p>
        </p:txBody>
      </p:sp>
      <p:pic>
        <p:nvPicPr>
          <p:cNvPr id="155" name="Google Shape;155;p22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04800"/>
            <a:ext cx="5329238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5867400" y="304800"/>
            <a:ext cx="2971800" cy="6019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Return to Student Services </a:t>
            </a:r>
            <a:r>
              <a:rPr lang="en-US" sz="3200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by Oct 2 for November 1 college deadline</a:t>
            </a:r>
            <a:r>
              <a:rPr lang="en-US" sz="32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! </a:t>
            </a:r>
            <a:endParaRPr sz="32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First 3 transcripts are</a:t>
            </a:r>
            <a:r>
              <a:rPr lang="en-US" sz="3000" i="1" u="sng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 free </a:t>
            </a:r>
            <a:r>
              <a:rPr lang="en-US" sz="3000" i="1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and the rest are $2.</a:t>
            </a:r>
            <a:endParaRPr sz="3000" i="1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304800" y="628850"/>
            <a:ext cx="8534400" cy="7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ELECTRONIC SUBMISSION:  WHAT GETS SENT?</a:t>
            </a:r>
            <a:endParaRPr sz="3200" b="1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xfrm>
            <a:off x="228600" y="1387550"/>
            <a:ext cx="8503800" cy="48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3050" marR="0" lvl="0" indent="-33401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Noto Sans Symbols"/>
              <a:buChar char="●"/>
            </a:pPr>
            <a:r>
              <a:rPr lang="en-US" sz="3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A certified copy of your high school transcript which includes your current schedule </a:t>
            </a:r>
            <a:endParaRPr sz="3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33401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rushed"/>
              <a:buChar char="●"/>
            </a:pPr>
            <a:r>
              <a:rPr lang="en-US" sz="3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High School Profile</a:t>
            </a:r>
            <a:endParaRPr sz="3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33401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rushed"/>
              <a:buChar char="●"/>
            </a:pPr>
            <a:r>
              <a:rPr lang="en-US" sz="3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Letter of recommendation from counselor </a:t>
            </a:r>
            <a:r>
              <a:rPr lang="en-US" sz="3000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and teacher</a:t>
            </a:r>
            <a:r>
              <a:rPr lang="en-US" sz="3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 (if requested)</a:t>
            </a:r>
            <a:endParaRPr sz="30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30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4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Note:  </a:t>
            </a:r>
            <a:endParaRPr sz="24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1.  Official transcripts CANNOT be released until the first week in October. </a:t>
            </a:r>
            <a:endParaRPr sz="24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24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2.  Midterm grade reports will be sent for all students to all schools included on your transcript request form.</a:t>
            </a:r>
            <a:endParaRPr sz="2400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  <a:p>
            <a:pPr marL="273050" marR="0" lvl="0" indent="-127317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None/>
            </a:pPr>
            <a:endParaRPr sz="30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722313" y="5334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 Black"/>
              <a:buNone/>
            </a:pPr>
            <a:r>
              <a:rPr lang="en-US" sz="7000" b="1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STEP 2</a:t>
            </a:r>
            <a:endParaRPr sz="7000" b="1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533400" y="2819400"/>
            <a:ext cx="81534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lang="en-US" sz="8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THE TEACHER</a:t>
            </a:r>
            <a:r>
              <a:rPr lang="en-US" sz="8000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 </a:t>
            </a:r>
            <a:r>
              <a:rPr lang="en-US" sz="8000" i="0" u="none" strike="noStrike" cap="none">
                <a:solidFill>
                  <a:srgbClr val="FFFFFF"/>
                </a:solidFill>
                <a:latin typeface="Crushed"/>
                <a:ea typeface="Crushed"/>
                <a:cs typeface="Crushed"/>
                <a:sym typeface="Crushed"/>
              </a:rPr>
              <a:t>PART</a:t>
            </a:r>
            <a:endParaRPr sz="8000" i="0" u="none" strike="noStrike" cap="none">
              <a:solidFill>
                <a:srgbClr val="FFFFFF"/>
              </a:solidFill>
              <a:latin typeface="Crushed"/>
              <a:ea typeface="Crushed"/>
              <a:cs typeface="Crushed"/>
              <a:sym typeface="Crush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681</Words>
  <Application>Microsoft Office PowerPoint</Application>
  <PresentationFormat>On-screen Show (4:3)</PresentationFormat>
  <Paragraphs>169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Source Sans Pro</vt:lpstr>
      <vt:lpstr>Source Sans Pro Black</vt:lpstr>
      <vt:lpstr>Roboto</vt:lpstr>
      <vt:lpstr>Raleway</vt:lpstr>
      <vt:lpstr>Lato</vt:lpstr>
      <vt:lpstr>Calibri</vt:lpstr>
      <vt:lpstr>Crushed</vt:lpstr>
      <vt:lpstr>Arial</vt:lpstr>
      <vt:lpstr>Noto Sans Symbols</vt:lpstr>
      <vt:lpstr>Swiss</vt:lpstr>
      <vt:lpstr>APPLICATION PROCESS</vt:lpstr>
      <vt:lpstr>GOALS OF WORKSHOP</vt:lpstr>
      <vt:lpstr>STEP 1</vt:lpstr>
      <vt:lpstr>PowerPoint Presentation</vt:lpstr>
      <vt:lpstr>PowerPoint Presentation</vt:lpstr>
      <vt:lpstr>PowerPoint Presentation</vt:lpstr>
      <vt:lpstr>Transcript Request Form</vt:lpstr>
      <vt:lpstr>ELECTRONIC SUBMISSION:  WHAT GETS SENT?</vt:lpstr>
      <vt:lpstr>STEP 2</vt:lpstr>
      <vt:lpstr>ASK TEACHERS FOR LETTERS</vt:lpstr>
      <vt:lpstr>INVITING  TEACHERS ON NAVIANCE</vt:lpstr>
      <vt:lpstr>INVITING  TEACHERS ON NAVIANCE, CONT</vt:lpstr>
      <vt:lpstr>PowerPoint Presentation</vt:lpstr>
      <vt:lpstr>PowerPoint Presentation</vt:lpstr>
      <vt:lpstr>SUGGESTIONS FROM TEACHERS</vt:lpstr>
      <vt:lpstr>OTHER THINGS TO CONSIDER</vt:lpstr>
      <vt:lpstr>PowerPoint Presentation</vt:lpstr>
      <vt:lpstr>PowerPoint Presentation</vt:lpstr>
      <vt:lpstr>PowerPoint Presentation</vt:lpstr>
      <vt:lpstr>https://www.screencast.com/t/gxEQkElyo1 </vt:lpstr>
      <vt:lpstr>REGISTER AND STUDY FOR THE SAT/ACT</vt:lpstr>
      <vt:lpstr>SAT and ACT RESOURCES</vt:lpstr>
      <vt:lpstr>FINANCIAL AID</vt:lpstr>
      <vt:lpstr>CREATING A LIST</vt:lpstr>
      <vt:lpstr>COLLEGE SNAPSHOT</vt:lpstr>
      <vt:lpstr>NAVIANCE CAN HELP YOU CREATE A LIST</vt:lpstr>
      <vt:lpstr>ADMISSION DECISIONS</vt:lpstr>
      <vt:lpstr>HELPFUL HINTS</vt:lpstr>
      <vt:lpstr>ESSENTIAL QUESTIONS</vt:lpstr>
      <vt:lpstr>TOP RATED WEBSITES!</vt:lpstr>
      <vt:lpstr>UPCOMING 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PROCESS</dc:title>
  <dc:creator>Jill Altshuler</dc:creator>
  <cp:lastModifiedBy>Jill Altshuler</cp:lastModifiedBy>
  <cp:revision>2</cp:revision>
  <dcterms:modified xsi:type="dcterms:W3CDTF">2019-09-05T18:43:54Z</dcterms:modified>
</cp:coreProperties>
</file>